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emf" ContentType="image/x-em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6"/>
  </p:notesMasterIdLst>
  <p:sldIdLst>
    <p:sldId id="256" r:id="rId2"/>
    <p:sldId id="300" r:id="rId3"/>
    <p:sldId id="301" r:id="rId4"/>
    <p:sldId id="302" r:id="rId5"/>
    <p:sldId id="277" r:id="rId6"/>
    <p:sldId id="279" r:id="rId7"/>
    <p:sldId id="306" r:id="rId8"/>
    <p:sldId id="307" r:id="rId9"/>
    <p:sldId id="278" r:id="rId10"/>
    <p:sldId id="280" r:id="rId11"/>
    <p:sldId id="267" r:id="rId12"/>
    <p:sldId id="269" r:id="rId13"/>
    <p:sldId id="270" r:id="rId14"/>
    <p:sldId id="271" r:id="rId15"/>
    <p:sldId id="308" r:id="rId16"/>
    <p:sldId id="261" r:id="rId17"/>
    <p:sldId id="262" r:id="rId18"/>
    <p:sldId id="263" r:id="rId19"/>
    <p:sldId id="264" r:id="rId20"/>
    <p:sldId id="266" r:id="rId21"/>
    <p:sldId id="309" r:id="rId22"/>
    <p:sldId id="268" r:id="rId23"/>
    <p:sldId id="285" r:id="rId24"/>
    <p:sldId id="311" r:id="rId25"/>
    <p:sldId id="320" r:id="rId26"/>
    <p:sldId id="286" r:id="rId27"/>
    <p:sldId id="313" r:id="rId28"/>
    <p:sldId id="314" r:id="rId29"/>
    <p:sldId id="315" r:id="rId30"/>
    <p:sldId id="287" r:id="rId31"/>
    <p:sldId id="324" r:id="rId32"/>
    <p:sldId id="321" r:id="rId33"/>
    <p:sldId id="291" r:id="rId34"/>
    <p:sldId id="290" r:id="rId35"/>
    <p:sldId id="292" r:id="rId36"/>
    <p:sldId id="295" r:id="rId37"/>
    <p:sldId id="297" r:id="rId38"/>
    <p:sldId id="298" r:id="rId39"/>
    <p:sldId id="293" r:id="rId40"/>
    <p:sldId id="317" r:id="rId41"/>
    <p:sldId id="316" r:id="rId42"/>
    <p:sldId id="318" r:id="rId43"/>
    <p:sldId id="322" r:id="rId44"/>
    <p:sldId id="323"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84184"/>
    <a:srgbClr val="6BA161"/>
    <a:srgbClr val="89295E"/>
    <a:srgbClr val="88E1E3"/>
    <a:srgbClr val="8DE8EA"/>
    <a:srgbClr val="0B205A"/>
    <a:srgbClr val="40802C"/>
    <a:srgbClr val="E4922F"/>
    <a:srgbClr val="A82B2E"/>
    <a:srgbClr val="53D03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882"/>
    <p:restoredTop sz="94370"/>
  </p:normalViewPr>
  <p:slideViewPr>
    <p:cSldViewPr snapToGrid="0" snapToObjects="1">
      <p:cViewPr>
        <p:scale>
          <a:sx n="100" d="100"/>
          <a:sy n="100" d="100"/>
        </p:scale>
        <p:origin x="640" y="28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46" Type="http://schemas.openxmlformats.org/officeDocument/2006/relationships/notesMaster" Target="notesMasters/notesMaster1.xml"/><Relationship Id="rId47" Type="http://schemas.openxmlformats.org/officeDocument/2006/relationships/presProps" Target="presProps.xml"/><Relationship Id="rId48" Type="http://schemas.openxmlformats.org/officeDocument/2006/relationships/viewProps" Target="viewProps.xml"/><Relationship Id="rId49" Type="http://schemas.openxmlformats.org/officeDocument/2006/relationships/theme" Target="theme/theme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50"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F2E9976-0991-BD49-934E-2828330F8444}" type="doc">
      <dgm:prSet loTypeId="urn:microsoft.com/office/officeart/2005/8/layout/StepDownProcess" loCatId="" qsTypeId="urn:microsoft.com/office/officeart/2005/8/quickstyle/simple4" qsCatId="simple" csTypeId="urn:microsoft.com/office/officeart/2005/8/colors/accent1_2" csCatId="accent1" phldr="1"/>
      <dgm:spPr/>
      <dgm:t>
        <a:bodyPr/>
        <a:lstStyle/>
        <a:p>
          <a:endParaRPr lang="en-US"/>
        </a:p>
      </dgm:t>
    </dgm:pt>
    <dgm:pt modelId="{5B1D0F9E-710D-D04D-9E7D-A78C19890A9F}">
      <dgm:prSet phldrT="[Text]"/>
      <dgm:spPr/>
      <dgm:t>
        <a:bodyPr/>
        <a:lstStyle/>
        <a:p>
          <a:r>
            <a:rPr lang="en-US" dirty="0" smtClean="0"/>
            <a:t>Audi orders 5 ABC1 TVRs at £50k/TVR</a:t>
          </a:r>
          <a:endParaRPr lang="en-US" dirty="0"/>
        </a:p>
      </dgm:t>
    </dgm:pt>
    <dgm:pt modelId="{F01CA35B-2B04-354A-A067-947A05A66BEB}" type="parTrans" cxnId="{62D94CDC-CA21-7B45-843E-309D25E3761D}">
      <dgm:prSet/>
      <dgm:spPr/>
      <dgm:t>
        <a:bodyPr/>
        <a:lstStyle/>
        <a:p>
          <a:endParaRPr lang="en-US"/>
        </a:p>
      </dgm:t>
    </dgm:pt>
    <dgm:pt modelId="{48B58078-687E-F349-8A63-D5B4EC3DC5E4}" type="sibTrans" cxnId="{62D94CDC-CA21-7B45-843E-309D25E3761D}">
      <dgm:prSet/>
      <dgm:spPr/>
      <dgm:t>
        <a:bodyPr/>
        <a:lstStyle/>
        <a:p>
          <a:endParaRPr lang="en-US"/>
        </a:p>
      </dgm:t>
    </dgm:pt>
    <dgm:pt modelId="{2E96E6E7-138A-7C40-8FF5-94997D104811}">
      <dgm:prSet phldrT="[Text]"/>
      <dgm:spPr/>
      <dgm:t>
        <a:bodyPr/>
        <a:lstStyle/>
        <a:p>
          <a:r>
            <a:rPr lang="en-US" dirty="0" smtClean="0"/>
            <a:t>C4 Creates the programming schedule</a:t>
          </a:r>
          <a:endParaRPr lang="en-US" dirty="0"/>
        </a:p>
      </dgm:t>
    </dgm:pt>
    <dgm:pt modelId="{DE0515AA-E4F9-CD46-986C-6EE4E91FF372}" type="parTrans" cxnId="{AC150311-A3BC-B94E-A31C-394C4703D451}">
      <dgm:prSet/>
      <dgm:spPr/>
      <dgm:t>
        <a:bodyPr/>
        <a:lstStyle/>
        <a:p>
          <a:endParaRPr lang="en-US"/>
        </a:p>
      </dgm:t>
    </dgm:pt>
    <dgm:pt modelId="{B01C47BA-0C5E-C340-BDCB-B507324A0551}" type="sibTrans" cxnId="{AC150311-A3BC-B94E-A31C-394C4703D451}">
      <dgm:prSet/>
      <dgm:spPr/>
      <dgm:t>
        <a:bodyPr/>
        <a:lstStyle/>
        <a:p>
          <a:endParaRPr lang="en-US"/>
        </a:p>
      </dgm:t>
    </dgm:pt>
    <dgm:pt modelId="{EF6629D2-274F-754F-9B8A-A9A547A7BE11}">
      <dgm:prSet phldrT="[Text]"/>
      <dgm:spPr/>
      <dgm:t>
        <a:bodyPr/>
        <a:lstStyle/>
        <a:p>
          <a:r>
            <a:rPr lang="en-US" dirty="0" smtClean="0"/>
            <a:t>C4 Chooses what </a:t>
          </a:r>
          <a:r>
            <a:rPr lang="en-US" dirty="0" err="1" smtClean="0"/>
            <a:t>programmes</a:t>
          </a:r>
          <a:r>
            <a:rPr lang="en-US" dirty="0" smtClean="0"/>
            <a:t> to put the Audi ad into</a:t>
          </a:r>
          <a:endParaRPr lang="en-US" dirty="0"/>
        </a:p>
      </dgm:t>
    </dgm:pt>
    <dgm:pt modelId="{13710C46-8912-E347-8974-8C1579994797}" type="parTrans" cxnId="{3848C330-0667-D248-9821-BE1BA18A1010}">
      <dgm:prSet/>
      <dgm:spPr/>
      <dgm:t>
        <a:bodyPr/>
        <a:lstStyle/>
        <a:p>
          <a:endParaRPr lang="en-US"/>
        </a:p>
      </dgm:t>
    </dgm:pt>
    <dgm:pt modelId="{1DFF2E97-1AB8-7A44-85C8-DF481AD18FDC}" type="sibTrans" cxnId="{3848C330-0667-D248-9821-BE1BA18A1010}">
      <dgm:prSet/>
      <dgm:spPr/>
      <dgm:t>
        <a:bodyPr/>
        <a:lstStyle/>
        <a:p>
          <a:endParaRPr lang="en-US"/>
        </a:p>
      </dgm:t>
    </dgm:pt>
    <dgm:pt modelId="{D6AE0636-B941-D440-B524-094EFD98B31B}" type="pres">
      <dgm:prSet presAssocID="{DF2E9976-0991-BD49-934E-2828330F8444}" presName="rootnode" presStyleCnt="0">
        <dgm:presLayoutVars>
          <dgm:chMax/>
          <dgm:chPref/>
          <dgm:dir/>
          <dgm:animLvl val="lvl"/>
        </dgm:presLayoutVars>
      </dgm:prSet>
      <dgm:spPr/>
      <dgm:t>
        <a:bodyPr/>
        <a:lstStyle/>
        <a:p>
          <a:endParaRPr lang="en-US"/>
        </a:p>
      </dgm:t>
    </dgm:pt>
    <dgm:pt modelId="{1D70BD23-50C6-DB48-81F0-43C03D1E7E77}" type="pres">
      <dgm:prSet presAssocID="{5B1D0F9E-710D-D04D-9E7D-A78C19890A9F}" presName="composite" presStyleCnt="0"/>
      <dgm:spPr/>
    </dgm:pt>
    <dgm:pt modelId="{7E4B705F-2D6D-0440-B64C-74E2682339CA}" type="pres">
      <dgm:prSet presAssocID="{5B1D0F9E-710D-D04D-9E7D-A78C19890A9F}" presName="bentUpArrow1" presStyleLbl="alignImgPlace1" presStyleIdx="0" presStyleCnt="2" custLinFactNeighborX="-94177" custLinFactNeighborY="-7182"/>
      <dgm:spPr/>
    </dgm:pt>
    <dgm:pt modelId="{622B210E-DC91-8C41-8560-7A82A18C810A}" type="pres">
      <dgm:prSet presAssocID="{5B1D0F9E-710D-D04D-9E7D-A78C19890A9F}" presName="ParentText" presStyleLbl="node1" presStyleIdx="0" presStyleCnt="3" custLinFactNeighborX="-61783" custLinFactNeighborY="-5650">
        <dgm:presLayoutVars>
          <dgm:chMax val="1"/>
          <dgm:chPref val="1"/>
          <dgm:bulletEnabled val="1"/>
        </dgm:presLayoutVars>
      </dgm:prSet>
      <dgm:spPr/>
      <dgm:t>
        <a:bodyPr/>
        <a:lstStyle/>
        <a:p>
          <a:endParaRPr lang="en-US"/>
        </a:p>
      </dgm:t>
    </dgm:pt>
    <dgm:pt modelId="{72E88763-D972-E74F-8E1E-468A4F9D9412}" type="pres">
      <dgm:prSet presAssocID="{5B1D0F9E-710D-D04D-9E7D-A78C19890A9F}" presName="ChildText" presStyleLbl="revTx" presStyleIdx="0" presStyleCnt="2" custLinFactNeighborX="-87570" custLinFactNeighborY="-7541">
        <dgm:presLayoutVars>
          <dgm:chMax val="0"/>
          <dgm:chPref val="0"/>
          <dgm:bulletEnabled val="1"/>
        </dgm:presLayoutVars>
      </dgm:prSet>
      <dgm:spPr/>
    </dgm:pt>
    <dgm:pt modelId="{129B8C7A-69AC-5448-BF13-6E425E47588C}" type="pres">
      <dgm:prSet presAssocID="{48B58078-687E-F349-8A63-D5B4EC3DC5E4}" presName="sibTrans" presStyleCnt="0"/>
      <dgm:spPr/>
    </dgm:pt>
    <dgm:pt modelId="{1CF9D175-739A-474E-9A0F-1CC6A6888994}" type="pres">
      <dgm:prSet presAssocID="{2E96E6E7-138A-7C40-8FF5-94997D104811}" presName="composite" presStyleCnt="0"/>
      <dgm:spPr/>
    </dgm:pt>
    <dgm:pt modelId="{9F40A700-EF7C-7141-B613-054A0A3B7129}" type="pres">
      <dgm:prSet presAssocID="{2E96E6E7-138A-7C40-8FF5-94997D104811}" presName="bentUpArrow1" presStyleLbl="alignImgPlace1" presStyleIdx="1" presStyleCnt="2" custLinFactNeighborX="-94177" custLinFactNeighborY="-7182"/>
      <dgm:spPr/>
    </dgm:pt>
    <dgm:pt modelId="{29CD0019-0BC8-CE44-9FCD-FA944DCE78FE}" type="pres">
      <dgm:prSet presAssocID="{2E96E6E7-138A-7C40-8FF5-94997D104811}" presName="ParentText" presStyleLbl="node1" presStyleIdx="1" presStyleCnt="3" custLinFactNeighborX="-63690" custLinFactNeighborY="-6095">
        <dgm:presLayoutVars>
          <dgm:chMax val="1"/>
          <dgm:chPref val="1"/>
          <dgm:bulletEnabled val="1"/>
        </dgm:presLayoutVars>
      </dgm:prSet>
      <dgm:spPr/>
      <dgm:t>
        <a:bodyPr/>
        <a:lstStyle/>
        <a:p>
          <a:endParaRPr lang="en-US"/>
        </a:p>
      </dgm:t>
    </dgm:pt>
    <dgm:pt modelId="{A5D33CAE-0526-FB4B-9E26-A64874E69832}" type="pres">
      <dgm:prSet presAssocID="{2E96E6E7-138A-7C40-8FF5-94997D104811}" presName="ChildText" presStyleLbl="revTx" presStyleIdx="1" presStyleCnt="2" custLinFactNeighborX="-87570" custLinFactNeighborY="-7541">
        <dgm:presLayoutVars>
          <dgm:chMax val="0"/>
          <dgm:chPref val="0"/>
          <dgm:bulletEnabled val="1"/>
        </dgm:presLayoutVars>
      </dgm:prSet>
      <dgm:spPr/>
    </dgm:pt>
    <dgm:pt modelId="{99DC0854-F95E-9C42-B323-0428B1F27F5C}" type="pres">
      <dgm:prSet presAssocID="{B01C47BA-0C5E-C340-BDCB-B507324A0551}" presName="sibTrans" presStyleCnt="0"/>
      <dgm:spPr/>
    </dgm:pt>
    <dgm:pt modelId="{C7C0F36D-2DB1-584A-B333-7DCA8D2DC7DE}" type="pres">
      <dgm:prSet presAssocID="{EF6629D2-274F-754F-9B8A-A9A547A7BE11}" presName="composite" presStyleCnt="0"/>
      <dgm:spPr/>
    </dgm:pt>
    <dgm:pt modelId="{8FCF4C5F-C0BA-5A41-8748-E10A3462F717}" type="pres">
      <dgm:prSet presAssocID="{EF6629D2-274F-754F-9B8A-A9A547A7BE11}" presName="ParentText" presStyleLbl="node1" presStyleIdx="2" presStyleCnt="3" custLinFactNeighborX="-63690" custLinFactNeighborY="-6095">
        <dgm:presLayoutVars>
          <dgm:chMax val="1"/>
          <dgm:chPref val="1"/>
          <dgm:bulletEnabled val="1"/>
        </dgm:presLayoutVars>
      </dgm:prSet>
      <dgm:spPr/>
      <dgm:t>
        <a:bodyPr/>
        <a:lstStyle/>
        <a:p>
          <a:endParaRPr lang="en-US"/>
        </a:p>
      </dgm:t>
    </dgm:pt>
  </dgm:ptLst>
  <dgm:cxnLst>
    <dgm:cxn modelId="{AC150311-A3BC-B94E-A31C-394C4703D451}" srcId="{DF2E9976-0991-BD49-934E-2828330F8444}" destId="{2E96E6E7-138A-7C40-8FF5-94997D104811}" srcOrd="1" destOrd="0" parTransId="{DE0515AA-E4F9-CD46-986C-6EE4E91FF372}" sibTransId="{B01C47BA-0C5E-C340-BDCB-B507324A0551}"/>
    <dgm:cxn modelId="{72CA0DB6-CDA6-8141-8C01-62DEAD11667E}" type="presOf" srcId="{2E96E6E7-138A-7C40-8FF5-94997D104811}" destId="{29CD0019-0BC8-CE44-9FCD-FA944DCE78FE}" srcOrd="0" destOrd="0" presId="urn:microsoft.com/office/officeart/2005/8/layout/StepDownProcess"/>
    <dgm:cxn modelId="{3848C330-0667-D248-9821-BE1BA18A1010}" srcId="{DF2E9976-0991-BD49-934E-2828330F8444}" destId="{EF6629D2-274F-754F-9B8A-A9A547A7BE11}" srcOrd="2" destOrd="0" parTransId="{13710C46-8912-E347-8974-8C1579994797}" sibTransId="{1DFF2E97-1AB8-7A44-85C8-DF481AD18FDC}"/>
    <dgm:cxn modelId="{42AB001E-3D28-1240-9928-3C081066D791}" type="presOf" srcId="{EF6629D2-274F-754F-9B8A-A9A547A7BE11}" destId="{8FCF4C5F-C0BA-5A41-8748-E10A3462F717}" srcOrd="0" destOrd="0" presId="urn:microsoft.com/office/officeart/2005/8/layout/StepDownProcess"/>
    <dgm:cxn modelId="{62D94CDC-CA21-7B45-843E-309D25E3761D}" srcId="{DF2E9976-0991-BD49-934E-2828330F8444}" destId="{5B1D0F9E-710D-D04D-9E7D-A78C19890A9F}" srcOrd="0" destOrd="0" parTransId="{F01CA35B-2B04-354A-A067-947A05A66BEB}" sibTransId="{48B58078-687E-F349-8A63-D5B4EC3DC5E4}"/>
    <dgm:cxn modelId="{0BC14A8D-48B4-BF41-8287-AA95779B0C11}" type="presOf" srcId="{DF2E9976-0991-BD49-934E-2828330F8444}" destId="{D6AE0636-B941-D440-B524-094EFD98B31B}" srcOrd="0" destOrd="0" presId="urn:microsoft.com/office/officeart/2005/8/layout/StepDownProcess"/>
    <dgm:cxn modelId="{5DC5BF78-7DEF-954B-AB47-3892D2BCC995}" type="presOf" srcId="{5B1D0F9E-710D-D04D-9E7D-A78C19890A9F}" destId="{622B210E-DC91-8C41-8560-7A82A18C810A}" srcOrd="0" destOrd="0" presId="urn:microsoft.com/office/officeart/2005/8/layout/StepDownProcess"/>
    <dgm:cxn modelId="{2AEBD2C5-496D-D74A-BAD8-FB40A165B241}" type="presParOf" srcId="{D6AE0636-B941-D440-B524-094EFD98B31B}" destId="{1D70BD23-50C6-DB48-81F0-43C03D1E7E77}" srcOrd="0" destOrd="0" presId="urn:microsoft.com/office/officeart/2005/8/layout/StepDownProcess"/>
    <dgm:cxn modelId="{BA42F63E-1E72-3A41-A883-174C766E2442}" type="presParOf" srcId="{1D70BD23-50C6-DB48-81F0-43C03D1E7E77}" destId="{7E4B705F-2D6D-0440-B64C-74E2682339CA}" srcOrd="0" destOrd="0" presId="urn:microsoft.com/office/officeart/2005/8/layout/StepDownProcess"/>
    <dgm:cxn modelId="{2481AD33-9544-2244-9FEA-0A55FDAB3A49}" type="presParOf" srcId="{1D70BD23-50C6-DB48-81F0-43C03D1E7E77}" destId="{622B210E-DC91-8C41-8560-7A82A18C810A}" srcOrd="1" destOrd="0" presId="urn:microsoft.com/office/officeart/2005/8/layout/StepDownProcess"/>
    <dgm:cxn modelId="{675C7BA6-9057-BD4C-93AA-987CB6BB9B9A}" type="presParOf" srcId="{1D70BD23-50C6-DB48-81F0-43C03D1E7E77}" destId="{72E88763-D972-E74F-8E1E-468A4F9D9412}" srcOrd="2" destOrd="0" presId="urn:microsoft.com/office/officeart/2005/8/layout/StepDownProcess"/>
    <dgm:cxn modelId="{5B45184B-B318-3846-B34C-1260824526EE}" type="presParOf" srcId="{D6AE0636-B941-D440-B524-094EFD98B31B}" destId="{129B8C7A-69AC-5448-BF13-6E425E47588C}" srcOrd="1" destOrd="0" presId="urn:microsoft.com/office/officeart/2005/8/layout/StepDownProcess"/>
    <dgm:cxn modelId="{140ABB13-15F9-5E49-A014-E636AC529F0F}" type="presParOf" srcId="{D6AE0636-B941-D440-B524-094EFD98B31B}" destId="{1CF9D175-739A-474E-9A0F-1CC6A6888994}" srcOrd="2" destOrd="0" presId="urn:microsoft.com/office/officeart/2005/8/layout/StepDownProcess"/>
    <dgm:cxn modelId="{0C051119-698C-6E4D-BD28-B18997818052}" type="presParOf" srcId="{1CF9D175-739A-474E-9A0F-1CC6A6888994}" destId="{9F40A700-EF7C-7141-B613-054A0A3B7129}" srcOrd="0" destOrd="0" presId="urn:microsoft.com/office/officeart/2005/8/layout/StepDownProcess"/>
    <dgm:cxn modelId="{58D7B19C-22B3-704F-8EB0-9306AF84EFA8}" type="presParOf" srcId="{1CF9D175-739A-474E-9A0F-1CC6A6888994}" destId="{29CD0019-0BC8-CE44-9FCD-FA944DCE78FE}" srcOrd="1" destOrd="0" presId="urn:microsoft.com/office/officeart/2005/8/layout/StepDownProcess"/>
    <dgm:cxn modelId="{001BE4EA-8127-CB4F-A399-8B339DD14438}" type="presParOf" srcId="{1CF9D175-739A-474E-9A0F-1CC6A6888994}" destId="{A5D33CAE-0526-FB4B-9E26-A64874E69832}" srcOrd="2" destOrd="0" presId="urn:microsoft.com/office/officeart/2005/8/layout/StepDownProcess"/>
    <dgm:cxn modelId="{BEF25CDD-BFA8-0F44-89BC-95B850AB21FE}" type="presParOf" srcId="{D6AE0636-B941-D440-B524-094EFD98B31B}" destId="{99DC0854-F95E-9C42-B323-0428B1F27F5C}" srcOrd="3" destOrd="0" presId="urn:microsoft.com/office/officeart/2005/8/layout/StepDownProcess"/>
    <dgm:cxn modelId="{51859C4B-A893-6F4C-AEBF-EDBFA9E5855F}" type="presParOf" srcId="{D6AE0636-B941-D440-B524-094EFD98B31B}" destId="{C7C0F36D-2DB1-584A-B333-7DCA8D2DC7DE}" srcOrd="4" destOrd="0" presId="urn:microsoft.com/office/officeart/2005/8/layout/StepDownProcess"/>
    <dgm:cxn modelId="{0CB86C21-E4B9-0E46-9403-EAFD37246011}" type="presParOf" srcId="{C7C0F36D-2DB1-584A-B333-7DCA8D2DC7DE}" destId="{8FCF4C5F-C0BA-5A41-8748-E10A3462F717}"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E4B705F-2D6D-0440-B64C-74E2682339CA}">
      <dsp:nvSpPr>
        <dsp:cNvPr id="0" name=""/>
        <dsp:cNvSpPr/>
      </dsp:nvSpPr>
      <dsp:spPr>
        <a:xfrm rot="5400000">
          <a:off x="3141655" y="1330825"/>
          <a:ext cx="1256832" cy="1430859"/>
        </a:xfrm>
        <a:prstGeom prst="bentUpArrow">
          <a:avLst>
            <a:gd name="adj1" fmla="val 32840"/>
            <a:gd name="adj2" fmla="val 25000"/>
            <a:gd name="adj3" fmla="val 35780"/>
          </a:avLst>
        </a:prstGeom>
        <a:solidFill>
          <a:schemeClr val="accent1">
            <a:tint val="5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622B210E-DC91-8C41-8560-7A82A18C810A}">
      <dsp:nvSpPr>
        <dsp:cNvPr id="0" name=""/>
        <dsp:cNvSpPr/>
      </dsp:nvSpPr>
      <dsp:spPr>
        <a:xfrm>
          <a:off x="2849027" y="0"/>
          <a:ext cx="2115766" cy="1480967"/>
        </a:xfrm>
        <a:prstGeom prst="roundRect">
          <a:avLst>
            <a:gd name="adj" fmla="val 1667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t>Audi orders 5 ABC1 TVRs at £50k/TVR</a:t>
          </a:r>
          <a:endParaRPr lang="en-US" sz="2000" kern="1200" dirty="0"/>
        </a:p>
      </dsp:txBody>
      <dsp:txXfrm>
        <a:off x="2921335" y="72308"/>
        <a:ext cx="1971150" cy="1336351"/>
      </dsp:txXfrm>
    </dsp:sp>
    <dsp:sp modelId="{72E88763-D972-E74F-8E1E-468A4F9D9412}">
      <dsp:nvSpPr>
        <dsp:cNvPr id="0" name=""/>
        <dsp:cNvSpPr/>
      </dsp:nvSpPr>
      <dsp:spPr>
        <a:xfrm>
          <a:off x="4924444" y="78846"/>
          <a:ext cx="1538806" cy="1196983"/>
        </a:xfrm>
        <a:prstGeom prst="rect">
          <a:avLst/>
        </a:prstGeom>
        <a:noFill/>
        <a:ln>
          <a:noFill/>
        </a:ln>
        <a:effectLst/>
      </dsp:spPr>
      <dsp:style>
        <a:lnRef idx="0">
          <a:scrgbClr r="0" g="0" b="0"/>
        </a:lnRef>
        <a:fillRef idx="0">
          <a:scrgbClr r="0" g="0" b="0"/>
        </a:fillRef>
        <a:effectRef idx="0">
          <a:scrgbClr r="0" g="0" b="0"/>
        </a:effectRef>
        <a:fontRef idx="minor"/>
      </dsp:style>
    </dsp:sp>
    <dsp:sp modelId="{9F40A700-EF7C-7141-B613-054A0A3B7129}">
      <dsp:nvSpPr>
        <dsp:cNvPr id="0" name=""/>
        <dsp:cNvSpPr/>
      </dsp:nvSpPr>
      <dsp:spPr>
        <a:xfrm rot="5400000">
          <a:off x="4895850" y="2994441"/>
          <a:ext cx="1256832" cy="1430859"/>
        </a:xfrm>
        <a:prstGeom prst="bentUpArrow">
          <a:avLst>
            <a:gd name="adj1" fmla="val 32840"/>
            <a:gd name="adj2" fmla="val 25000"/>
            <a:gd name="adj3" fmla="val 35780"/>
          </a:avLst>
        </a:prstGeom>
        <a:solidFill>
          <a:schemeClr val="accent1">
            <a:tint val="5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29CD0019-0BC8-CE44-9FCD-FA944DCE78FE}">
      <dsp:nvSpPr>
        <dsp:cNvPr id="0" name=""/>
        <dsp:cNvSpPr/>
      </dsp:nvSpPr>
      <dsp:spPr>
        <a:xfrm>
          <a:off x="4562875" y="1601217"/>
          <a:ext cx="2115766" cy="1480967"/>
        </a:xfrm>
        <a:prstGeom prst="roundRect">
          <a:avLst>
            <a:gd name="adj" fmla="val 1667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t>C4 Creates the programming schedule</a:t>
          </a:r>
          <a:endParaRPr lang="en-US" sz="2000" kern="1200" dirty="0"/>
        </a:p>
      </dsp:txBody>
      <dsp:txXfrm>
        <a:off x="4635183" y="1673525"/>
        <a:ext cx="1971150" cy="1336351"/>
      </dsp:txXfrm>
    </dsp:sp>
    <dsp:sp modelId="{A5D33CAE-0526-FB4B-9E26-A64874E69832}">
      <dsp:nvSpPr>
        <dsp:cNvPr id="0" name=""/>
        <dsp:cNvSpPr/>
      </dsp:nvSpPr>
      <dsp:spPr>
        <a:xfrm>
          <a:off x="6678640" y="1742462"/>
          <a:ext cx="1538806" cy="1196983"/>
        </a:xfrm>
        <a:prstGeom prst="rect">
          <a:avLst/>
        </a:prstGeom>
        <a:noFill/>
        <a:ln>
          <a:noFill/>
        </a:ln>
        <a:effectLst/>
      </dsp:spPr>
      <dsp:style>
        <a:lnRef idx="0">
          <a:scrgbClr r="0" g="0" b="0"/>
        </a:lnRef>
        <a:fillRef idx="0">
          <a:scrgbClr r="0" g="0" b="0"/>
        </a:fillRef>
        <a:effectRef idx="0">
          <a:scrgbClr r="0" g="0" b="0"/>
        </a:effectRef>
        <a:fontRef idx="minor"/>
      </dsp:style>
    </dsp:sp>
    <dsp:sp modelId="{8FCF4C5F-C0BA-5A41-8748-E10A3462F717}">
      <dsp:nvSpPr>
        <dsp:cNvPr id="0" name=""/>
        <dsp:cNvSpPr/>
      </dsp:nvSpPr>
      <dsp:spPr>
        <a:xfrm>
          <a:off x="6317070" y="3264833"/>
          <a:ext cx="2115766" cy="1480967"/>
        </a:xfrm>
        <a:prstGeom prst="roundRect">
          <a:avLst>
            <a:gd name="adj" fmla="val 1667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t>C4 Chooses what </a:t>
          </a:r>
          <a:r>
            <a:rPr lang="en-US" sz="2000" kern="1200" dirty="0" err="1" smtClean="0"/>
            <a:t>programmes</a:t>
          </a:r>
          <a:r>
            <a:rPr lang="en-US" sz="2000" kern="1200" dirty="0" smtClean="0"/>
            <a:t> to put the Audi ad into</a:t>
          </a:r>
          <a:endParaRPr lang="en-US" sz="2000" kern="1200" dirty="0"/>
        </a:p>
      </dsp:txBody>
      <dsp:txXfrm>
        <a:off x="6389378" y="3337141"/>
        <a:ext cx="1971150" cy="1336351"/>
      </dsp:txXfrm>
    </dsp:sp>
  </dsp:spTree>
</dsp:drawing>
</file>

<file path=ppt/diagrams/layout1.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85F4879-3966-A146-8CBF-168DC894AEFC}" type="datetimeFigureOut">
              <a:rPr lang="en-US" smtClean="0"/>
              <a:t>4/27/18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26DD404-329B-4541-BACE-D6A1E5B0FF49}" type="slidenum">
              <a:rPr lang="en-US" smtClean="0"/>
              <a:t>‹#›</a:t>
            </a:fld>
            <a:endParaRPr lang="en-US"/>
          </a:p>
        </p:txBody>
      </p:sp>
    </p:spTree>
    <p:extLst>
      <p:ext uri="{BB962C8B-B14F-4D97-AF65-F5344CB8AC3E}">
        <p14:creationId xmlns:p14="http://schemas.microsoft.com/office/powerpoint/2010/main" val="19436440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Structure: </a:t>
            </a:r>
            <a:r>
              <a:rPr lang="en-US" dirty="0" err="1" smtClean="0"/>
              <a:t>tv</a:t>
            </a:r>
            <a:r>
              <a:rPr lang="en-US" dirty="0" smtClean="0"/>
              <a:t> market intro, ratings characteristics,</a:t>
            </a:r>
            <a:r>
              <a:rPr lang="en-US" baseline="0" dirty="0" smtClean="0"/>
              <a:t> modelling, what we do when the distribution of data changes, concept of fixed forgetting, and finally data drive variable forgetting. All done with </a:t>
            </a:r>
            <a:r>
              <a:rPr lang="en-US" baseline="0" dirty="0" err="1" smtClean="0"/>
              <a:t>statsmodels</a:t>
            </a:r>
            <a:r>
              <a:rPr lang="en-US" baseline="0" dirty="0" smtClean="0"/>
              <a:t> and </a:t>
            </a:r>
            <a:r>
              <a:rPr lang="en-US" baseline="0" dirty="0" err="1" smtClean="0"/>
              <a:t>numpy</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B26DD404-329B-4541-BACE-D6A1E5B0FF49}" type="slidenum">
              <a:rPr lang="en-US" smtClean="0"/>
              <a:t>1</a:t>
            </a:fld>
            <a:endParaRPr lang="en-US"/>
          </a:p>
        </p:txBody>
      </p:sp>
    </p:spTree>
    <p:extLst>
      <p:ext uri="{BB962C8B-B14F-4D97-AF65-F5344CB8AC3E}">
        <p14:creationId xmlns:p14="http://schemas.microsoft.com/office/powerpoint/2010/main" val="9324635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X</a:t>
            </a:r>
            <a:r>
              <a:rPr lang="en-US" baseline="0" dirty="0" smtClean="0"/>
              <a:t> is the “fixed effects” Time, genre repeat status. We’re saying that these factors will have the same effect on all </a:t>
            </a:r>
            <a:r>
              <a:rPr lang="en-US" baseline="0" dirty="0" err="1" smtClean="0"/>
              <a:t>programmes</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B26DD404-329B-4541-BACE-D6A1E5B0FF49}" type="slidenum">
              <a:rPr lang="en-US" smtClean="0"/>
              <a:t>10</a:t>
            </a:fld>
            <a:endParaRPr lang="en-US"/>
          </a:p>
        </p:txBody>
      </p:sp>
    </p:spTree>
    <p:extLst>
      <p:ext uri="{BB962C8B-B14F-4D97-AF65-F5344CB8AC3E}">
        <p14:creationId xmlns:p14="http://schemas.microsoft.com/office/powerpoint/2010/main" val="11516078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26DD404-329B-4541-BACE-D6A1E5B0FF49}" type="slidenum">
              <a:rPr lang="en-US" smtClean="0"/>
              <a:t>11</a:t>
            </a:fld>
            <a:endParaRPr lang="en-US"/>
          </a:p>
        </p:txBody>
      </p:sp>
    </p:spTree>
    <p:extLst>
      <p:ext uri="{BB962C8B-B14F-4D97-AF65-F5344CB8AC3E}">
        <p14:creationId xmlns:p14="http://schemas.microsoft.com/office/powerpoint/2010/main" val="1051589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Common Slope, This is down to a change in</a:t>
            </a:r>
            <a:r>
              <a:rPr lang="en-US" baseline="0" dirty="0" smtClean="0"/>
              <a:t> objective. </a:t>
            </a:r>
            <a:r>
              <a:rPr lang="en-US" baseline="0" dirty="0" err="1" smtClean="0"/>
              <a:t>Optimised</a:t>
            </a:r>
            <a:r>
              <a:rPr lang="en-US" baseline="0" dirty="0" smtClean="0"/>
              <a:t> by </a:t>
            </a:r>
            <a:r>
              <a:rPr lang="en-US" baseline="0" dirty="0" err="1" smtClean="0"/>
              <a:t>statsmodels</a:t>
            </a:r>
            <a:r>
              <a:rPr lang="en-US" baseline="0" dirty="0" smtClean="0"/>
              <a:t> mixed effects module.</a:t>
            </a:r>
            <a:endParaRPr lang="en-US" dirty="0"/>
          </a:p>
        </p:txBody>
      </p:sp>
      <p:sp>
        <p:nvSpPr>
          <p:cNvPr id="4" name="Slide Number Placeholder 3"/>
          <p:cNvSpPr>
            <a:spLocks noGrp="1"/>
          </p:cNvSpPr>
          <p:nvPr>
            <p:ph type="sldNum" sz="quarter" idx="10"/>
          </p:nvPr>
        </p:nvSpPr>
        <p:spPr/>
        <p:txBody>
          <a:bodyPr/>
          <a:lstStyle/>
          <a:p>
            <a:fld id="{B26DD404-329B-4541-BACE-D6A1E5B0FF49}" type="slidenum">
              <a:rPr lang="en-US" smtClean="0"/>
              <a:t>13</a:t>
            </a:fld>
            <a:endParaRPr lang="en-US"/>
          </a:p>
        </p:txBody>
      </p:sp>
    </p:spTree>
    <p:extLst>
      <p:ext uri="{BB962C8B-B14F-4D97-AF65-F5344CB8AC3E}">
        <p14:creationId xmlns:p14="http://schemas.microsoft.com/office/powerpoint/2010/main" val="19973208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means we can easily incorporate the random effect delta if we have the parameter, but we can still make</a:t>
            </a:r>
            <a:r>
              <a:rPr lang="en-US" baseline="0" dirty="0" smtClean="0"/>
              <a:t> a good prediction if not</a:t>
            </a:r>
            <a:endParaRPr lang="en-US" dirty="0"/>
          </a:p>
        </p:txBody>
      </p:sp>
      <p:sp>
        <p:nvSpPr>
          <p:cNvPr id="4" name="Slide Number Placeholder 3"/>
          <p:cNvSpPr>
            <a:spLocks noGrp="1"/>
          </p:cNvSpPr>
          <p:nvPr>
            <p:ph type="sldNum" sz="quarter" idx="10"/>
          </p:nvPr>
        </p:nvSpPr>
        <p:spPr/>
        <p:txBody>
          <a:bodyPr/>
          <a:lstStyle/>
          <a:p>
            <a:fld id="{B26DD404-329B-4541-BACE-D6A1E5B0FF49}" type="slidenum">
              <a:rPr lang="en-US" smtClean="0"/>
              <a:t>14</a:t>
            </a:fld>
            <a:endParaRPr lang="en-US"/>
          </a:p>
        </p:txBody>
      </p:sp>
    </p:spTree>
    <p:extLst>
      <p:ext uri="{BB962C8B-B14F-4D97-AF65-F5344CB8AC3E}">
        <p14:creationId xmlns:p14="http://schemas.microsoft.com/office/powerpoint/2010/main" val="19684091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Specify</a:t>
            </a:r>
            <a:r>
              <a:rPr lang="en-US" baseline="0" dirty="0" smtClean="0"/>
              <a:t> that this data represents a single ‘Group</a:t>
            </a:r>
            <a:r>
              <a:rPr lang="en-US" baseline="0" dirty="0" smtClean="0"/>
              <a:t>’, shaded is training period</a:t>
            </a:r>
            <a:endParaRPr lang="en-US" dirty="0"/>
          </a:p>
        </p:txBody>
      </p:sp>
      <p:sp>
        <p:nvSpPr>
          <p:cNvPr id="4" name="Slide Number Placeholder 3"/>
          <p:cNvSpPr>
            <a:spLocks noGrp="1"/>
          </p:cNvSpPr>
          <p:nvPr>
            <p:ph type="sldNum" sz="quarter" idx="10"/>
          </p:nvPr>
        </p:nvSpPr>
        <p:spPr/>
        <p:txBody>
          <a:bodyPr/>
          <a:lstStyle/>
          <a:p>
            <a:fld id="{B26DD404-329B-4541-BACE-D6A1E5B0FF49}" type="slidenum">
              <a:rPr lang="en-US" smtClean="0"/>
              <a:t>16</a:t>
            </a:fld>
            <a:endParaRPr lang="en-US"/>
          </a:p>
        </p:txBody>
      </p:sp>
    </p:spTree>
    <p:extLst>
      <p:ext uri="{BB962C8B-B14F-4D97-AF65-F5344CB8AC3E}">
        <p14:creationId xmlns:p14="http://schemas.microsoft.com/office/powerpoint/2010/main" val="20809784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yellow line</a:t>
            </a:r>
            <a:r>
              <a:rPr lang="en-US" baseline="0" dirty="0" smtClean="0"/>
              <a:t> is the fixed effects line. It is the average share of C4 for the given time of day and week, the given Genre, and the given repeat status.</a:t>
            </a:r>
            <a:endParaRPr lang="en-US" dirty="0"/>
          </a:p>
        </p:txBody>
      </p:sp>
      <p:sp>
        <p:nvSpPr>
          <p:cNvPr id="4" name="Slide Number Placeholder 3"/>
          <p:cNvSpPr>
            <a:spLocks noGrp="1"/>
          </p:cNvSpPr>
          <p:nvPr>
            <p:ph type="sldNum" sz="quarter" idx="10"/>
          </p:nvPr>
        </p:nvSpPr>
        <p:spPr/>
        <p:txBody>
          <a:bodyPr/>
          <a:lstStyle/>
          <a:p>
            <a:fld id="{B26DD404-329B-4541-BACE-D6A1E5B0FF49}" type="slidenum">
              <a:rPr lang="en-US" smtClean="0"/>
              <a:t>17</a:t>
            </a:fld>
            <a:endParaRPr lang="en-US"/>
          </a:p>
        </p:txBody>
      </p:sp>
    </p:spTree>
    <p:extLst>
      <p:ext uri="{BB962C8B-B14F-4D97-AF65-F5344CB8AC3E}">
        <p14:creationId xmlns:p14="http://schemas.microsoft.com/office/powerpoint/2010/main" val="11659463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26DD404-329B-4541-BACE-D6A1E5B0FF49}" type="slidenum">
              <a:rPr lang="en-US" smtClean="0"/>
              <a:t>18</a:t>
            </a:fld>
            <a:endParaRPr lang="en-US"/>
          </a:p>
        </p:txBody>
      </p:sp>
    </p:spTree>
    <p:extLst>
      <p:ext uri="{BB962C8B-B14F-4D97-AF65-F5344CB8AC3E}">
        <p14:creationId xmlns:p14="http://schemas.microsoft.com/office/powerpoint/2010/main" val="706505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smtClean="0">
                <a:solidFill>
                  <a:schemeClr val="accent1">
                    <a:lumMod val="75000"/>
                  </a:schemeClr>
                </a:solidFill>
              </a:rPr>
              <a:t>So</a:t>
            </a:r>
            <a:r>
              <a:rPr lang="en-US" i="0" baseline="0" dirty="0" smtClean="0">
                <a:solidFill>
                  <a:schemeClr val="accent1">
                    <a:lumMod val="75000"/>
                  </a:schemeClr>
                </a:solidFill>
              </a:rPr>
              <a:t> the distribution has changed since we trained. Note the sharp drop at the last broadcast, due to the repeat status.</a:t>
            </a:r>
            <a:endParaRPr lang="en-US" i="0" dirty="0">
              <a:solidFill>
                <a:schemeClr val="accent1">
                  <a:lumMod val="75000"/>
                </a:schemeClr>
              </a:solidFill>
            </a:endParaRPr>
          </a:p>
        </p:txBody>
      </p:sp>
      <p:sp>
        <p:nvSpPr>
          <p:cNvPr id="4" name="Slide Number Placeholder 3"/>
          <p:cNvSpPr>
            <a:spLocks noGrp="1"/>
          </p:cNvSpPr>
          <p:nvPr>
            <p:ph type="sldNum" sz="quarter" idx="10"/>
          </p:nvPr>
        </p:nvSpPr>
        <p:spPr/>
        <p:txBody>
          <a:bodyPr/>
          <a:lstStyle/>
          <a:p>
            <a:fld id="{B26DD404-329B-4541-BACE-D6A1E5B0FF49}" type="slidenum">
              <a:rPr lang="en-US" smtClean="0"/>
              <a:t>20</a:t>
            </a:fld>
            <a:endParaRPr lang="en-US"/>
          </a:p>
        </p:txBody>
      </p:sp>
    </p:spTree>
    <p:extLst>
      <p:ext uri="{BB962C8B-B14F-4D97-AF65-F5344CB8AC3E}">
        <p14:creationId xmlns:p14="http://schemas.microsoft.com/office/powerpoint/2010/main" val="14512896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Equation is</a:t>
            </a:r>
            <a:r>
              <a:rPr lang="en-US" baseline="0" dirty="0" smtClean="0"/>
              <a:t> in too much detail, try one with a w instead of lambda to the power </a:t>
            </a:r>
            <a:endParaRPr lang="en-US" dirty="0"/>
          </a:p>
        </p:txBody>
      </p:sp>
      <p:sp>
        <p:nvSpPr>
          <p:cNvPr id="4" name="Slide Number Placeholder 3"/>
          <p:cNvSpPr>
            <a:spLocks noGrp="1"/>
          </p:cNvSpPr>
          <p:nvPr>
            <p:ph type="sldNum" sz="quarter" idx="10"/>
          </p:nvPr>
        </p:nvSpPr>
        <p:spPr/>
        <p:txBody>
          <a:bodyPr/>
          <a:lstStyle/>
          <a:p>
            <a:fld id="{B26DD404-329B-4541-BACE-D6A1E5B0FF49}" type="slidenum">
              <a:rPr lang="en-US" smtClean="0"/>
              <a:t>21</a:t>
            </a:fld>
            <a:endParaRPr lang="en-US"/>
          </a:p>
        </p:txBody>
      </p:sp>
    </p:spTree>
    <p:extLst>
      <p:ext uri="{BB962C8B-B14F-4D97-AF65-F5344CB8AC3E}">
        <p14:creationId xmlns:p14="http://schemas.microsoft.com/office/powerpoint/2010/main" val="20430460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 the change in prediction, also point out we have no quantification of uncertainty</a:t>
            </a:r>
            <a:endParaRPr lang="en-US" dirty="0"/>
          </a:p>
        </p:txBody>
      </p:sp>
      <p:sp>
        <p:nvSpPr>
          <p:cNvPr id="4" name="Slide Number Placeholder 3"/>
          <p:cNvSpPr>
            <a:spLocks noGrp="1"/>
          </p:cNvSpPr>
          <p:nvPr>
            <p:ph type="sldNum" sz="quarter" idx="10"/>
          </p:nvPr>
        </p:nvSpPr>
        <p:spPr/>
        <p:txBody>
          <a:bodyPr/>
          <a:lstStyle/>
          <a:p>
            <a:fld id="{B26DD404-329B-4541-BACE-D6A1E5B0FF49}" type="slidenum">
              <a:rPr lang="en-US" smtClean="0"/>
              <a:t>22</a:t>
            </a:fld>
            <a:endParaRPr lang="en-US"/>
          </a:p>
        </p:txBody>
      </p:sp>
    </p:spTree>
    <p:extLst>
      <p:ext uri="{BB962C8B-B14F-4D97-AF65-F5344CB8AC3E}">
        <p14:creationId xmlns:p14="http://schemas.microsoft.com/office/powerpoint/2010/main" val="8522058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26DD404-329B-4541-BACE-D6A1E5B0FF49}" type="slidenum">
              <a:rPr lang="en-US" smtClean="0"/>
              <a:t>2</a:t>
            </a:fld>
            <a:endParaRPr lang="en-US"/>
          </a:p>
        </p:txBody>
      </p:sp>
    </p:spTree>
    <p:extLst>
      <p:ext uri="{BB962C8B-B14F-4D97-AF65-F5344CB8AC3E}">
        <p14:creationId xmlns:p14="http://schemas.microsoft.com/office/powerpoint/2010/main" val="114970255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solidFill>
                  <a:schemeClr val="accent1">
                    <a:lumMod val="75000"/>
                  </a:schemeClr>
                </a:solidFill>
              </a:rPr>
              <a:t>Don’t want to go</a:t>
            </a:r>
            <a:r>
              <a:rPr lang="en-US" baseline="0" dirty="0" smtClean="0">
                <a:solidFill>
                  <a:schemeClr val="accent1">
                    <a:lumMod val="75000"/>
                  </a:schemeClr>
                </a:solidFill>
              </a:rPr>
              <a:t> into Bayesian </a:t>
            </a:r>
            <a:r>
              <a:rPr lang="en-US" baseline="0" dirty="0" err="1" smtClean="0">
                <a:solidFill>
                  <a:schemeClr val="accent1">
                    <a:lumMod val="75000"/>
                  </a:schemeClr>
                </a:solidFill>
              </a:rPr>
              <a:t>infeerence</a:t>
            </a:r>
            <a:r>
              <a:rPr lang="en-US" baseline="0" dirty="0" smtClean="0">
                <a:solidFill>
                  <a:schemeClr val="accent1">
                    <a:lumMod val="75000"/>
                  </a:schemeClr>
                </a:solidFill>
              </a:rPr>
              <a:t>. </a:t>
            </a:r>
            <a:r>
              <a:rPr lang="en-US" dirty="0" smtClean="0">
                <a:solidFill>
                  <a:schemeClr val="accent1">
                    <a:lumMod val="75000"/>
                  </a:schemeClr>
                </a:solidFill>
              </a:rPr>
              <a:t>Posterior has a nice invariant functional form.</a:t>
            </a:r>
            <a:endParaRPr lang="en-US" dirty="0" smtClean="0">
              <a:solidFill>
                <a:schemeClr val="accent1">
                  <a:lumMod val="75000"/>
                </a:schemeClr>
              </a:solidFill>
            </a:endParaRPr>
          </a:p>
          <a:p>
            <a:endParaRPr lang="en-US" dirty="0"/>
          </a:p>
        </p:txBody>
      </p:sp>
      <p:sp>
        <p:nvSpPr>
          <p:cNvPr id="4" name="Slide Number Placeholder 3"/>
          <p:cNvSpPr>
            <a:spLocks noGrp="1"/>
          </p:cNvSpPr>
          <p:nvPr>
            <p:ph type="sldNum" sz="quarter" idx="10"/>
          </p:nvPr>
        </p:nvSpPr>
        <p:spPr/>
        <p:txBody>
          <a:bodyPr/>
          <a:lstStyle/>
          <a:p>
            <a:fld id="{B26DD404-329B-4541-BACE-D6A1E5B0FF49}" type="slidenum">
              <a:rPr lang="en-US" smtClean="0"/>
              <a:t>23</a:t>
            </a:fld>
            <a:endParaRPr lang="en-US"/>
          </a:p>
        </p:txBody>
      </p:sp>
    </p:spTree>
    <p:extLst>
      <p:ext uri="{BB962C8B-B14F-4D97-AF65-F5344CB8AC3E}">
        <p14:creationId xmlns:p14="http://schemas.microsoft.com/office/powerpoint/2010/main" val="42735023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solidFill>
                  <a:schemeClr val="accent1">
                    <a:lumMod val="75000"/>
                  </a:schemeClr>
                </a:solidFill>
              </a:rPr>
              <a:t>Downweight</a:t>
            </a:r>
            <a:r>
              <a:rPr lang="en-US" baseline="0" dirty="0" smtClean="0">
                <a:solidFill>
                  <a:schemeClr val="accent1">
                    <a:lumMod val="75000"/>
                  </a:schemeClr>
                </a:solidFill>
              </a:rPr>
              <a:t> old data by some weight w, also have this persistent reversion to the prior at every step, but uninformative</a:t>
            </a:r>
            <a:endParaRPr lang="en-US" dirty="0" smtClean="0">
              <a:solidFill>
                <a:schemeClr val="accent1">
                  <a:lumMod val="75000"/>
                </a:schemeClr>
              </a:solidFill>
            </a:endParaRPr>
          </a:p>
          <a:p>
            <a:endParaRPr lang="en-US" dirty="0"/>
          </a:p>
        </p:txBody>
      </p:sp>
      <p:sp>
        <p:nvSpPr>
          <p:cNvPr id="4" name="Slide Number Placeholder 3"/>
          <p:cNvSpPr>
            <a:spLocks noGrp="1"/>
          </p:cNvSpPr>
          <p:nvPr>
            <p:ph type="sldNum" sz="quarter" idx="10"/>
          </p:nvPr>
        </p:nvSpPr>
        <p:spPr/>
        <p:txBody>
          <a:bodyPr/>
          <a:lstStyle/>
          <a:p>
            <a:fld id="{B26DD404-329B-4541-BACE-D6A1E5B0FF49}" type="slidenum">
              <a:rPr lang="en-US" smtClean="0"/>
              <a:t>24</a:t>
            </a:fld>
            <a:endParaRPr lang="en-US"/>
          </a:p>
        </p:txBody>
      </p:sp>
    </p:spTree>
    <p:extLst>
      <p:ext uri="{BB962C8B-B14F-4D97-AF65-F5344CB8AC3E}">
        <p14:creationId xmlns:p14="http://schemas.microsoft.com/office/powerpoint/2010/main" val="67428053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solidFill>
                  <a:schemeClr val="accent1">
                    <a:lumMod val="75000"/>
                  </a:schemeClr>
                </a:solidFill>
              </a:rPr>
              <a:t>Point</a:t>
            </a:r>
            <a:r>
              <a:rPr lang="en-US" baseline="0" dirty="0" smtClean="0">
                <a:solidFill>
                  <a:schemeClr val="accent1">
                    <a:lumMod val="75000"/>
                  </a:schemeClr>
                </a:solidFill>
              </a:rPr>
              <a:t> out the flatness of the posterior caused by forgetting</a:t>
            </a:r>
            <a:endParaRPr lang="en-US" dirty="0" smtClean="0">
              <a:solidFill>
                <a:schemeClr val="accent1">
                  <a:lumMod val="75000"/>
                </a:schemeClr>
              </a:solidFill>
            </a:endParaRPr>
          </a:p>
          <a:p>
            <a:endParaRPr lang="en-US" dirty="0"/>
          </a:p>
        </p:txBody>
      </p:sp>
      <p:sp>
        <p:nvSpPr>
          <p:cNvPr id="4" name="Slide Number Placeholder 3"/>
          <p:cNvSpPr>
            <a:spLocks noGrp="1"/>
          </p:cNvSpPr>
          <p:nvPr>
            <p:ph type="sldNum" sz="quarter" idx="10"/>
          </p:nvPr>
        </p:nvSpPr>
        <p:spPr/>
        <p:txBody>
          <a:bodyPr/>
          <a:lstStyle/>
          <a:p>
            <a:fld id="{B26DD404-329B-4541-BACE-D6A1E5B0FF49}" type="slidenum">
              <a:rPr lang="en-US" smtClean="0"/>
              <a:t>25</a:t>
            </a:fld>
            <a:endParaRPr lang="en-US"/>
          </a:p>
        </p:txBody>
      </p:sp>
    </p:spTree>
    <p:extLst>
      <p:ext uri="{BB962C8B-B14F-4D97-AF65-F5344CB8AC3E}">
        <p14:creationId xmlns:p14="http://schemas.microsoft.com/office/powerpoint/2010/main" val="202870191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all well and good but we haven’t shown any principled</a:t>
            </a:r>
            <a:r>
              <a:rPr lang="en-US" baseline="0" dirty="0" smtClean="0"/>
              <a:t> way to choose the forgetting factor.</a:t>
            </a:r>
            <a:endParaRPr lang="en-US" dirty="0"/>
          </a:p>
        </p:txBody>
      </p:sp>
      <p:sp>
        <p:nvSpPr>
          <p:cNvPr id="4" name="Slide Number Placeholder 3"/>
          <p:cNvSpPr>
            <a:spLocks noGrp="1"/>
          </p:cNvSpPr>
          <p:nvPr>
            <p:ph type="sldNum" sz="quarter" idx="10"/>
          </p:nvPr>
        </p:nvSpPr>
        <p:spPr/>
        <p:txBody>
          <a:bodyPr/>
          <a:lstStyle/>
          <a:p>
            <a:fld id="{B26DD404-329B-4541-BACE-D6A1E5B0FF49}" type="slidenum">
              <a:rPr lang="en-US" smtClean="0"/>
              <a:t>27</a:t>
            </a:fld>
            <a:endParaRPr lang="en-US"/>
          </a:p>
        </p:txBody>
      </p:sp>
    </p:spTree>
    <p:extLst>
      <p:ext uri="{BB962C8B-B14F-4D97-AF65-F5344CB8AC3E}">
        <p14:creationId xmlns:p14="http://schemas.microsoft.com/office/powerpoint/2010/main" val="157291984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26DD404-329B-4541-BACE-D6A1E5B0FF49}" type="slidenum">
              <a:rPr lang="en-US" smtClean="0"/>
              <a:t>28</a:t>
            </a:fld>
            <a:endParaRPr lang="en-US"/>
          </a:p>
        </p:txBody>
      </p:sp>
    </p:spTree>
    <p:extLst>
      <p:ext uri="{BB962C8B-B14F-4D97-AF65-F5344CB8AC3E}">
        <p14:creationId xmlns:p14="http://schemas.microsoft.com/office/powerpoint/2010/main" val="138297341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Trying to predict what the next parameter will be before observing the next data. Describe what KLD is!!!</a:t>
            </a:r>
            <a:endParaRPr lang="en-US" dirty="0"/>
          </a:p>
        </p:txBody>
      </p:sp>
      <p:sp>
        <p:nvSpPr>
          <p:cNvPr id="4" name="Slide Number Placeholder 3"/>
          <p:cNvSpPr>
            <a:spLocks noGrp="1"/>
          </p:cNvSpPr>
          <p:nvPr>
            <p:ph type="sldNum" sz="quarter" idx="10"/>
          </p:nvPr>
        </p:nvSpPr>
        <p:spPr/>
        <p:txBody>
          <a:bodyPr/>
          <a:lstStyle/>
          <a:p>
            <a:fld id="{B26DD404-329B-4541-BACE-D6A1E5B0FF49}" type="slidenum">
              <a:rPr lang="en-US" smtClean="0"/>
              <a:t>30</a:t>
            </a:fld>
            <a:endParaRPr lang="en-US"/>
          </a:p>
        </p:txBody>
      </p:sp>
    </p:spTree>
    <p:extLst>
      <p:ext uri="{BB962C8B-B14F-4D97-AF65-F5344CB8AC3E}">
        <p14:creationId xmlns:p14="http://schemas.microsoft.com/office/powerpoint/2010/main" val="67718012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By using the</a:t>
            </a:r>
            <a:r>
              <a:rPr lang="en-US" baseline="0" dirty="0" smtClean="0"/>
              <a:t> maximum entropy distribution we hedge our bets over all the distributions that are within the bound defined by w.</a:t>
            </a:r>
            <a:endParaRPr lang="en-US" dirty="0"/>
          </a:p>
        </p:txBody>
      </p:sp>
      <p:sp>
        <p:nvSpPr>
          <p:cNvPr id="4" name="Slide Number Placeholder 3"/>
          <p:cNvSpPr>
            <a:spLocks noGrp="1"/>
          </p:cNvSpPr>
          <p:nvPr>
            <p:ph type="sldNum" sz="quarter" idx="10"/>
          </p:nvPr>
        </p:nvSpPr>
        <p:spPr/>
        <p:txBody>
          <a:bodyPr/>
          <a:lstStyle/>
          <a:p>
            <a:fld id="{B26DD404-329B-4541-BACE-D6A1E5B0FF49}" type="slidenum">
              <a:rPr lang="en-US" smtClean="0"/>
              <a:t>31</a:t>
            </a:fld>
            <a:endParaRPr lang="en-US"/>
          </a:p>
        </p:txBody>
      </p:sp>
    </p:spTree>
    <p:extLst>
      <p:ext uri="{BB962C8B-B14F-4D97-AF65-F5344CB8AC3E}">
        <p14:creationId xmlns:p14="http://schemas.microsoft.com/office/powerpoint/2010/main" val="159904051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Point out that this </a:t>
            </a:r>
            <a:r>
              <a:rPr lang="en-US" dirty="0" err="1" smtClean="0"/>
              <a:t>marginilasition</a:t>
            </a:r>
            <a:r>
              <a:rPr lang="en-US" dirty="0" smtClean="0"/>
              <a:t> isn’t in general tractable. Mention that the likelihood</a:t>
            </a:r>
            <a:r>
              <a:rPr lang="en-US" baseline="0" dirty="0" smtClean="0"/>
              <a:t> is t distribution, that we will use a particle filter for the posterior just on w</a:t>
            </a:r>
            <a:endParaRPr lang="en-US" dirty="0"/>
          </a:p>
        </p:txBody>
      </p:sp>
      <p:sp>
        <p:nvSpPr>
          <p:cNvPr id="4" name="Slide Number Placeholder 3"/>
          <p:cNvSpPr>
            <a:spLocks noGrp="1"/>
          </p:cNvSpPr>
          <p:nvPr>
            <p:ph type="sldNum" sz="quarter" idx="10"/>
          </p:nvPr>
        </p:nvSpPr>
        <p:spPr/>
        <p:txBody>
          <a:bodyPr/>
          <a:lstStyle/>
          <a:p>
            <a:fld id="{B26DD404-329B-4541-BACE-D6A1E5B0FF49}" type="slidenum">
              <a:rPr lang="en-US" smtClean="0"/>
              <a:t>32</a:t>
            </a:fld>
            <a:endParaRPr lang="en-US"/>
          </a:p>
        </p:txBody>
      </p:sp>
    </p:spTree>
    <p:extLst>
      <p:ext uri="{BB962C8B-B14F-4D97-AF65-F5344CB8AC3E}">
        <p14:creationId xmlns:p14="http://schemas.microsoft.com/office/powerpoint/2010/main" val="148795255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Point out this is predictive at n-1, then we observe </a:t>
            </a:r>
            <a:r>
              <a:rPr lang="en-US" dirty="0" err="1" smtClean="0"/>
              <a:t>xn</a:t>
            </a:r>
            <a:r>
              <a:rPr lang="en-US" dirty="0" smtClean="0"/>
              <a:t>, and this is the likelihood of lambda n</a:t>
            </a:r>
            <a:endParaRPr lang="en-US" dirty="0"/>
          </a:p>
        </p:txBody>
      </p:sp>
      <p:sp>
        <p:nvSpPr>
          <p:cNvPr id="4" name="Slide Number Placeholder 3"/>
          <p:cNvSpPr>
            <a:spLocks noGrp="1"/>
          </p:cNvSpPr>
          <p:nvPr>
            <p:ph type="sldNum" sz="quarter" idx="10"/>
          </p:nvPr>
        </p:nvSpPr>
        <p:spPr/>
        <p:txBody>
          <a:bodyPr/>
          <a:lstStyle/>
          <a:p>
            <a:fld id="{B26DD404-329B-4541-BACE-D6A1E5B0FF49}" type="slidenum">
              <a:rPr lang="en-US" smtClean="0"/>
              <a:t>33</a:t>
            </a:fld>
            <a:endParaRPr lang="en-US"/>
          </a:p>
        </p:txBody>
      </p:sp>
    </p:spTree>
    <p:extLst>
      <p:ext uri="{BB962C8B-B14F-4D97-AF65-F5344CB8AC3E}">
        <p14:creationId xmlns:p14="http://schemas.microsoft.com/office/powerpoint/2010/main" val="202931962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26DD404-329B-4541-BACE-D6A1E5B0FF49}" type="slidenum">
              <a:rPr lang="en-US" smtClean="0"/>
              <a:t>36</a:t>
            </a:fld>
            <a:endParaRPr lang="en-US"/>
          </a:p>
        </p:txBody>
      </p:sp>
    </p:spTree>
    <p:extLst>
      <p:ext uri="{BB962C8B-B14F-4D97-AF65-F5344CB8AC3E}">
        <p14:creationId xmlns:p14="http://schemas.microsoft.com/office/powerpoint/2010/main" val="19748951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Talk about the demographics, and the </a:t>
            </a:r>
            <a:r>
              <a:rPr lang="en-US" baseline="0" dirty="0" err="1" smtClean="0"/>
              <a:t>peoplemeter</a:t>
            </a:r>
            <a:r>
              <a:rPr lang="en-US" baseline="0" dirty="0" smtClean="0"/>
              <a:t> remote. </a:t>
            </a:r>
            <a:r>
              <a:rPr lang="en-US" dirty="0" smtClean="0"/>
              <a:t>Barring a </a:t>
            </a:r>
            <a:r>
              <a:rPr lang="en-US" b="0" dirty="0" smtClean="0"/>
              <a:t>severe mid-life crisis my</a:t>
            </a:r>
            <a:r>
              <a:rPr lang="en-US" baseline="0" dirty="0" smtClean="0"/>
              <a:t> dad is not </a:t>
            </a:r>
            <a:r>
              <a:rPr lang="en-US" baseline="0" dirty="0" err="1" smtClean="0"/>
              <a:t>gonna</a:t>
            </a:r>
            <a:r>
              <a:rPr lang="en-US" baseline="0" dirty="0" smtClean="0"/>
              <a:t> start ordering </a:t>
            </a:r>
            <a:r>
              <a:rPr lang="en-US" baseline="0" dirty="0" err="1" smtClean="0"/>
              <a:t>smirnoff</a:t>
            </a:r>
            <a:r>
              <a:rPr lang="en-US" baseline="0" dirty="0" smtClean="0"/>
              <a:t> ice down the local, and advertisers know this. The desire among advertisers to zero in on certain groups also drives the need for forecasting.</a:t>
            </a:r>
            <a:endParaRPr lang="en-US" dirty="0"/>
          </a:p>
        </p:txBody>
      </p:sp>
      <p:sp>
        <p:nvSpPr>
          <p:cNvPr id="4" name="Slide Number Placeholder 3"/>
          <p:cNvSpPr>
            <a:spLocks noGrp="1"/>
          </p:cNvSpPr>
          <p:nvPr>
            <p:ph type="sldNum" sz="quarter" idx="10"/>
          </p:nvPr>
        </p:nvSpPr>
        <p:spPr/>
        <p:txBody>
          <a:bodyPr/>
          <a:lstStyle/>
          <a:p>
            <a:fld id="{B26DD404-329B-4541-BACE-D6A1E5B0FF49}" type="slidenum">
              <a:rPr lang="en-US" smtClean="0"/>
              <a:t>3</a:t>
            </a:fld>
            <a:endParaRPr lang="en-US"/>
          </a:p>
        </p:txBody>
      </p:sp>
    </p:spTree>
    <p:extLst>
      <p:ext uri="{BB962C8B-B14F-4D97-AF65-F5344CB8AC3E}">
        <p14:creationId xmlns:p14="http://schemas.microsoft.com/office/powerpoint/2010/main" val="127929815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Describe</a:t>
            </a:r>
            <a:r>
              <a:rPr lang="en-US" baseline="0" dirty="0" smtClean="0"/>
              <a:t> mixing properly, point out that its not zero </a:t>
            </a:r>
            <a:r>
              <a:rPr lang="en-US" baseline="0" dirty="0" smtClean="0"/>
              <a:t>everywhere. Main point. We don’t actually expect that the ratings might drop straight down and then jump really high and then drop. We expect periods of relative stability. If we didn’t than we could use an uninformative prior.</a:t>
            </a:r>
            <a:endParaRPr lang="en-US" dirty="0"/>
          </a:p>
        </p:txBody>
      </p:sp>
      <p:sp>
        <p:nvSpPr>
          <p:cNvPr id="4" name="Slide Number Placeholder 3"/>
          <p:cNvSpPr>
            <a:spLocks noGrp="1"/>
          </p:cNvSpPr>
          <p:nvPr>
            <p:ph type="sldNum" sz="quarter" idx="10"/>
          </p:nvPr>
        </p:nvSpPr>
        <p:spPr/>
        <p:txBody>
          <a:bodyPr/>
          <a:lstStyle/>
          <a:p>
            <a:fld id="{B26DD404-329B-4541-BACE-D6A1E5B0FF49}" type="slidenum">
              <a:rPr lang="en-US" smtClean="0"/>
              <a:t>37</a:t>
            </a:fld>
            <a:endParaRPr lang="en-US"/>
          </a:p>
        </p:txBody>
      </p:sp>
    </p:spTree>
    <p:extLst>
      <p:ext uri="{BB962C8B-B14F-4D97-AF65-F5344CB8AC3E}">
        <p14:creationId xmlns:p14="http://schemas.microsoft.com/office/powerpoint/2010/main" val="193389717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Mention that in practice</a:t>
            </a:r>
            <a:r>
              <a:rPr lang="en-US" baseline="0" dirty="0" smtClean="0"/>
              <a:t> we use a simple particle filter to evaluate the posteriors</a:t>
            </a:r>
            <a:endParaRPr lang="en-US" dirty="0"/>
          </a:p>
        </p:txBody>
      </p:sp>
      <p:sp>
        <p:nvSpPr>
          <p:cNvPr id="4" name="Slide Number Placeholder 3"/>
          <p:cNvSpPr>
            <a:spLocks noGrp="1"/>
          </p:cNvSpPr>
          <p:nvPr>
            <p:ph type="sldNum" sz="quarter" idx="10"/>
          </p:nvPr>
        </p:nvSpPr>
        <p:spPr/>
        <p:txBody>
          <a:bodyPr/>
          <a:lstStyle/>
          <a:p>
            <a:fld id="{B26DD404-329B-4541-BACE-D6A1E5B0FF49}" type="slidenum">
              <a:rPr lang="en-US" smtClean="0"/>
              <a:t>38</a:t>
            </a:fld>
            <a:endParaRPr lang="en-US"/>
          </a:p>
        </p:txBody>
      </p:sp>
    </p:spTree>
    <p:extLst>
      <p:ext uri="{BB962C8B-B14F-4D97-AF65-F5344CB8AC3E}">
        <p14:creationId xmlns:p14="http://schemas.microsoft.com/office/powerpoint/2010/main" val="125188157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26DD404-329B-4541-BACE-D6A1E5B0FF49}" type="slidenum">
              <a:rPr lang="en-US" smtClean="0"/>
              <a:t>39</a:t>
            </a:fld>
            <a:endParaRPr lang="en-US"/>
          </a:p>
        </p:txBody>
      </p:sp>
    </p:spTree>
    <p:extLst>
      <p:ext uri="{BB962C8B-B14F-4D97-AF65-F5344CB8AC3E}">
        <p14:creationId xmlns:p14="http://schemas.microsoft.com/office/powerpoint/2010/main" val="212702341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26DD404-329B-4541-BACE-D6A1E5B0FF49}" type="slidenum">
              <a:rPr lang="en-US" smtClean="0"/>
              <a:t>40</a:t>
            </a:fld>
            <a:endParaRPr lang="en-US"/>
          </a:p>
        </p:txBody>
      </p:sp>
    </p:spTree>
    <p:extLst>
      <p:ext uri="{BB962C8B-B14F-4D97-AF65-F5344CB8AC3E}">
        <p14:creationId xmlns:p14="http://schemas.microsoft.com/office/powerpoint/2010/main" val="56479497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Point</a:t>
            </a:r>
            <a:r>
              <a:rPr lang="en-US" baseline="0" dirty="0" smtClean="0"/>
              <a:t> out it</a:t>
            </a:r>
            <a:r>
              <a:rPr lang="mr-IN" baseline="0" dirty="0" smtClean="0"/>
              <a:t>’</a:t>
            </a:r>
            <a:r>
              <a:rPr lang="en-US" baseline="0" dirty="0" smtClean="0"/>
              <a:t>s a more challenging example because the shift isn’t as sharp.</a:t>
            </a:r>
            <a:endParaRPr lang="en-US" dirty="0"/>
          </a:p>
        </p:txBody>
      </p:sp>
      <p:sp>
        <p:nvSpPr>
          <p:cNvPr id="4" name="Slide Number Placeholder 3"/>
          <p:cNvSpPr>
            <a:spLocks noGrp="1"/>
          </p:cNvSpPr>
          <p:nvPr>
            <p:ph type="sldNum" sz="quarter" idx="10"/>
          </p:nvPr>
        </p:nvSpPr>
        <p:spPr/>
        <p:txBody>
          <a:bodyPr/>
          <a:lstStyle/>
          <a:p>
            <a:fld id="{B26DD404-329B-4541-BACE-D6A1E5B0FF49}" type="slidenum">
              <a:rPr lang="en-US" smtClean="0"/>
              <a:t>41</a:t>
            </a:fld>
            <a:endParaRPr lang="en-US"/>
          </a:p>
        </p:txBody>
      </p:sp>
    </p:spTree>
    <p:extLst>
      <p:ext uri="{BB962C8B-B14F-4D97-AF65-F5344CB8AC3E}">
        <p14:creationId xmlns:p14="http://schemas.microsoft.com/office/powerpoint/2010/main" val="193476219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Show that, although the predictions aren’t too effected,</a:t>
            </a:r>
            <a:r>
              <a:rPr lang="en-US" baseline="0" dirty="0" smtClean="0"/>
              <a:t> the uncertainty estimate looks really high!</a:t>
            </a:r>
            <a:endParaRPr lang="en-US" dirty="0"/>
          </a:p>
        </p:txBody>
      </p:sp>
      <p:sp>
        <p:nvSpPr>
          <p:cNvPr id="4" name="Slide Number Placeholder 3"/>
          <p:cNvSpPr>
            <a:spLocks noGrp="1"/>
          </p:cNvSpPr>
          <p:nvPr>
            <p:ph type="sldNum" sz="quarter" idx="10"/>
          </p:nvPr>
        </p:nvSpPr>
        <p:spPr/>
        <p:txBody>
          <a:bodyPr/>
          <a:lstStyle/>
          <a:p>
            <a:fld id="{B26DD404-329B-4541-BACE-D6A1E5B0FF49}" type="slidenum">
              <a:rPr lang="en-US" smtClean="0"/>
              <a:t>42</a:t>
            </a:fld>
            <a:endParaRPr lang="en-US"/>
          </a:p>
        </p:txBody>
      </p:sp>
    </p:spTree>
    <p:extLst>
      <p:ext uri="{BB962C8B-B14F-4D97-AF65-F5344CB8AC3E}">
        <p14:creationId xmlns:p14="http://schemas.microsoft.com/office/powerpoint/2010/main" val="134045208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Point out that maybe 0.4 for </a:t>
            </a:r>
            <a:r>
              <a:rPr lang="en-US" dirty="0" err="1" smtClean="0"/>
              <a:t>inbetweeners</a:t>
            </a:r>
            <a:r>
              <a:rPr lang="en-US" baseline="0" dirty="0" smtClean="0"/>
              <a:t> is OK, maybe it was at a less valuable time. </a:t>
            </a:r>
            <a:r>
              <a:rPr lang="en-US" dirty="0" smtClean="0"/>
              <a:t>At</a:t>
            </a:r>
            <a:r>
              <a:rPr lang="en-US" baseline="0" dirty="0" smtClean="0"/>
              <a:t> the end of the week we go back and look at the ratings. Turns out </a:t>
            </a:r>
            <a:r>
              <a:rPr lang="en-US" baseline="0" dirty="0" err="1" smtClean="0"/>
              <a:t>Inbetweeners</a:t>
            </a:r>
            <a:r>
              <a:rPr lang="en-US" baseline="0" dirty="0" smtClean="0"/>
              <a:t> rated 1.8 TVRs with young people, and we had an ad for selfie sticks that would have generated 90k of revenue. We </a:t>
            </a:r>
            <a:r>
              <a:rPr lang="en-US" baseline="0" dirty="0" err="1" smtClean="0"/>
              <a:t>realise</a:t>
            </a:r>
            <a:r>
              <a:rPr lang="en-US" baseline="0" dirty="0" smtClean="0"/>
              <a:t> we lost 70k that week. How we schedule our breaks has a big impact on how many TVRs we can sell.</a:t>
            </a:r>
            <a:endParaRPr lang="en-US" dirty="0"/>
          </a:p>
        </p:txBody>
      </p:sp>
      <p:sp>
        <p:nvSpPr>
          <p:cNvPr id="4" name="Slide Number Placeholder 3"/>
          <p:cNvSpPr>
            <a:spLocks noGrp="1"/>
          </p:cNvSpPr>
          <p:nvPr>
            <p:ph type="sldNum" sz="quarter" idx="10"/>
          </p:nvPr>
        </p:nvSpPr>
        <p:spPr/>
        <p:txBody>
          <a:bodyPr/>
          <a:lstStyle/>
          <a:p>
            <a:fld id="{B26DD404-329B-4541-BACE-D6A1E5B0FF49}" type="slidenum">
              <a:rPr lang="en-US" smtClean="0"/>
              <a:t>44</a:t>
            </a:fld>
            <a:endParaRPr lang="en-US"/>
          </a:p>
        </p:txBody>
      </p:sp>
    </p:spTree>
    <p:extLst>
      <p:ext uri="{BB962C8B-B14F-4D97-AF65-F5344CB8AC3E}">
        <p14:creationId xmlns:p14="http://schemas.microsoft.com/office/powerpoint/2010/main" val="17121001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is</a:t>
            </a:r>
            <a:r>
              <a:rPr lang="en-US" baseline="0" dirty="0" smtClean="0"/>
              <a:t> a fixed, pre-determined set of demographics that are </a:t>
            </a:r>
            <a:r>
              <a:rPr lang="en-US" baseline="0" dirty="0" smtClean="0"/>
              <a:t>traded. They only pay for viewers from the right audience. Can lose money if we put ABC1 ad in </a:t>
            </a:r>
            <a:r>
              <a:rPr lang="en-US" baseline="0" dirty="0" err="1" smtClean="0"/>
              <a:t>inbetweeners</a:t>
            </a:r>
            <a:r>
              <a:rPr lang="en-US" baseline="0" dirty="0" smtClean="0"/>
              <a:t> break. Describe </a:t>
            </a:r>
            <a:r>
              <a:rPr lang="en-US" baseline="0" dirty="0" err="1" smtClean="0"/>
              <a:t>inbetweeners</a:t>
            </a:r>
            <a:endParaRPr lang="en-US" dirty="0"/>
          </a:p>
        </p:txBody>
      </p:sp>
      <p:sp>
        <p:nvSpPr>
          <p:cNvPr id="4" name="Slide Number Placeholder 3"/>
          <p:cNvSpPr>
            <a:spLocks noGrp="1"/>
          </p:cNvSpPr>
          <p:nvPr>
            <p:ph type="sldNum" sz="quarter" idx="10"/>
          </p:nvPr>
        </p:nvSpPr>
        <p:spPr/>
        <p:txBody>
          <a:bodyPr/>
          <a:lstStyle/>
          <a:p>
            <a:fld id="{B26DD404-329B-4541-BACE-D6A1E5B0FF49}" type="slidenum">
              <a:rPr lang="en-US" smtClean="0"/>
              <a:t>4</a:t>
            </a:fld>
            <a:endParaRPr lang="en-US"/>
          </a:p>
        </p:txBody>
      </p:sp>
    </p:spTree>
    <p:extLst>
      <p:ext uri="{BB962C8B-B14F-4D97-AF65-F5344CB8AC3E}">
        <p14:creationId xmlns:p14="http://schemas.microsoft.com/office/powerpoint/2010/main" val="2463837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Line,</a:t>
            </a:r>
            <a:r>
              <a:rPr lang="en-US" baseline="0" dirty="0" smtClean="0"/>
              <a:t> multimodality, cluster in the top left might lose money</a:t>
            </a:r>
            <a:endParaRPr lang="en-US" dirty="0"/>
          </a:p>
        </p:txBody>
      </p:sp>
      <p:sp>
        <p:nvSpPr>
          <p:cNvPr id="4" name="Slide Number Placeholder 3"/>
          <p:cNvSpPr>
            <a:spLocks noGrp="1"/>
          </p:cNvSpPr>
          <p:nvPr>
            <p:ph type="sldNum" sz="quarter" idx="10"/>
          </p:nvPr>
        </p:nvSpPr>
        <p:spPr/>
        <p:txBody>
          <a:bodyPr/>
          <a:lstStyle/>
          <a:p>
            <a:fld id="{B26DD404-329B-4541-BACE-D6A1E5B0FF49}" type="slidenum">
              <a:rPr lang="en-US" smtClean="0"/>
              <a:t>5</a:t>
            </a:fld>
            <a:endParaRPr lang="en-US"/>
          </a:p>
        </p:txBody>
      </p:sp>
    </p:spTree>
    <p:extLst>
      <p:ext uri="{BB962C8B-B14F-4D97-AF65-F5344CB8AC3E}">
        <p14:creationId xmlns:p14="http://schemas.microsoft.com/office/powerpoint/2010/main" val="3265246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dirty="0" smtClean="0"/>
              <a:t>Great</a:t>
            </a:r>
            <a:r>
              <a:rPr lang="en-US" sz="1400" baseline="0" dirty="0" smtClean="0"/>
              <a:t> canal journeys, </a:t>
            </a:r>
            <a:r>
              <a:rPr lang="en-US" sz="1400" baseline="0" dirty="0" err="1" smtClean="0"/>
              <a:t>predictiveness</a:t>
            </a:r>
            <a:r>
              <a:rPr lang="en-US" sz="1400" baseline="0" dirty="0" smtClean="0"/>
              <a:t> of past ratings.</a:t>
            </a:r>
            <a:endParaRPr lang="en-US" sz="1400" dirty="0"/>
          </a:p>
        </p:txBody>
      </p:sp>
      <p:sp>
        <p:nvSpPr>
          <p:cNvPr id="4" name="Slide Number Placeholder 3"/>
          <p:cNvSpPr>
            <a:spLocks noGrp="1"/>
          </p:cNvSpPr>
          <p:nvPr>
            <p:ph type="sldNum" sz="quarter" idx="10"/>
          </p:nvPr>
        </p:nvSpPr>
        <p:spPr/>
        <p:txBody>
          <a:bodyPr/>
          <a:lstStyle/>
          <a:p>
            <a:fld id="{B26DD404-329B-4541-BACE-D6A1E5B0FF49}" type="slidenum">
              <a:rPr lang="en-US" smtClean="0"/>
              <a:t>6</a:t>
            </a:fld>
            <a:endParaRPr lang="en-US"/>
          </a:p>
        </p:txBody>
      </p:sp>
    </p:spTree>
    <p:extLst>
      <p:ext uri="{BB962C8B-B14F-4D97-AF65-F5344CB8AC3E}">
        <p14:creationId xmlns:p14="http://schemas.microsoft.com/office/powerpoint/2010/main" val="10454560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dirty="0" smtClean="0"/>
              <a:t>Peak on Friday: </a:t>
            </a:r>
            <a:r>
              <a:rPr lang="en-US" sz="1400" dirty="0" err="1" smtClean="0"/>
              <a:t>Gogglebox</a:t>
            </a:r>
            <a:r>
              <a:rPr lang="en-US" sz="1400" baseline="0" dirty="0" smtClean="0"/>
              <a:t> compelling people to watch people watch TV rather than go out</a:t>
            </a:r>
            <a:endParaRPr lang="en-US" sz="1400" dirty="0"/>
          </a:p>
        </p:txBody>
      </p:sp>
      <p:sp>
        <p:nvSpPr>
          <p:cNvPr id="4" name="Slide Number Placeholder 3"/>
          <p:cNvSpPr>
            <a:spLocks noGrp="1"/>
          </p:cNvSpPr>
          <p:nvPr>
            <p:ph type="sldNum" sz="quarter" idx="10"/>
          </p:nvPr>
        </p:nvSpPr>
        <p:spPr/>
        <p:txBody>
          <a:bodyPr/>
          <a:lstStyle/>
          <a:p>
            <a:fld id="{B26DD404-329B-4541-BACE-D6A1E5B0FF49}" type="slidenum">
              <a:rPr lang="en-US" smtClean="0"/>
              <a:t>7</a:t>
            </a:fld>
            <a:endParaRPr lang="en-US"/>
          </a:p>
        </p:txBody>
      </p:sp>
    </p:spTree>
    <p:extLst>
      <p:ext uri="{BB962C8B-B14F-4D97-AF65-F5344CB8AC3E}">
        <p14:creationId xmlns:p14="http://schemas.microsoft.com/office/powerpoint/2010/main" val="20101067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dirty="0" smtClean="0"/>
              <a:t>Trough in August</a:t>
            </a:r>
            <a:endParaRPr lang="en-US" sz="1400" dirty="0"/>
          </a:p>
        </p:txBody>
      </p:sp>
      <p:sp>
        <p:nvSpPr>
          <p:cNvPr id="4" name="Slide Number Placeholder 3"/>
          <p:cNvSpPr>
            <a:spLocks noGrp="1"/>
          </p:cNvSpPr>
          <p:nvPr>
            <p:ph type="sldNum" sz="quarter" idx="10"/>
          </p:nvPr>
        </p:nvSpPr>
        <p:spPr/>
        <p:txBody>
          <a:bodyPr/>
          <a:lstStyle/>
          <a:p>
            <a:fld id="{B26DD404-329B-4541-BACE-D6A1E5B0FF49}" type="slidenum">
              <a:rPr lang="en-US" smtClean="0"/>
              <a:t>8</a:t>
            </a:fld>
            <a:endParaRPr lang="en-US"/>
          </a:p>
        </p:txBody>
      </p:sp>
    </p:spTree>
    <p:extLst>
      <p:ext uri="{BB962C8B-B14F-4D97-AF65-F5344CB8AC3E}">
        <p14:creationId xmlns:p14="http://schemas.microsoft.com/office/powerpoint/2010/main" val="4608140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Need</a:t>
            </a:r>
            <a:r>
              <a:rPr lang="en-US" baseline="0" dirty="0" smtClean="0"/>
              <a:t> to tie together time trends and previous show performance</a:t>
            </a:r>
            <a:endParaRPr lang="en-US" dirty="0"/>
          </a:p>
        </p:txBody>
      </p:sp>
      <p:sp>
        <p:nvSpPr>
          <p:cNvPr id="4" name="Slide Number Placeholder 3"/>
          <p:cNvSpPr>
            <a:spLocks noGrp="1"/>
          </p:cNvSpPr>
          <p:nvPr>
            <p:ph type="sldNum" sz="quarter" idx="10"/>
          </p:nvPr>
        </p:nvSpPr>
        <p:spPr/>
        <p:txBody>
          <a:bodyPr/>
          <a:lstStyle/>
          <a:p>
            <a:fld id="{B26DD404-329B-4541-BACE-D6A1E5B0FF49}" type="slidenum">
              <a:rPr lang="en-US" smtClean="0"/>
              <a:t>9</a:t>
            </a:fld>
            <a:endParaRPr lang="en-US"/>
          </a:p>
        </p:txBody>
      </p:sp>
    </p:spTree>
    <p:extLst>
      <p:ext uri="{BB962C8B-B14F-4D97-AF65-F5344CB8AC3E}">
        <p14:creationId xmlns:p14="http://schemas.microsoft.com/office/powerpoint/2010/main" val="10403334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dirty="0" smtClean="0"/>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Click to edit Master subtitle style</a:t>
            </a:r>
            <a:endParaRPr lang="en-US" dirty="0"/>
          </a:p>
        </p:txBody>
      </p:sp>
      <p:sp>
        <p:nvSpPr>
          <p:cNvPr id="4" name="Date Placeholder 3"/>
          <p:cNvSpPr>
            <a:spLocks noGrp="1"/>
          </p:cNvSpPr>
          <p:nvPr>
            <p:ph type="dt" sz="half" idx="10"/>
          </p:nvPr>
        </p:nvSpPr>
        <p:spPr/>
        <p:txBody>
          <a:bodyPr/>
          <a:lstStyle/>
          <a:p>
            <a:fld id="{DE305C8D-97CB-0B4D-BBD9-FD964C020EA0}" type="datetimeFigureOut">
              <a:rPr lang="en-US" smtClean="0"/>
              <a:t>4/27/18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5204257-48A6-D74D-8E4B-BECB2E785763}" type="slidenum">
              <a:rPr lang="en-US" smtClean="0"/>
              <a:t>‹#›</a:t>
            </a:fld>
            <a:endParaRPr lang="en-US"/>
          </a:p>
        </p:txBody>
      </p:sp>
    </p:spTree>
    <p:extLst>
      <p:ext uri="{BB962C8B-B14F-4D97-AF65-F5344CB8AC3E}">
        <p14:creationId xmlns:p14="http://schemas.microsoft.com/office/powerpoint/2010/main" val="2429801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E305C8D-97CB-0B4D-BBD9-FD964C020EA0}" type="datetimeFigureOut">
              <a:rPr lang="en-US" smtClean="0"/>
              <a:t>4/27/18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5204257-48A6-D74D-8E4B-BECB2E785763}" type="slidenum">
              <a:rPr lang="en-US" smtClean="0"/>
              <a:t>‹#›</a:t>
            </a:fld>
            <a:endParaRPr lang="en-US"/>
          </a:p>
        </p:txBody>
      </p:sp>
    </p:spTree>
    <p:extLst>
      <p:ext uri="{BB962C8B-B14F-4D97-AF65-F5344CB8AC3E}">
        <p14:creationId xmlns:p14="http://schemas.microsoft.com/office/powerpoint/2010/main" val="14996062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E305C8D-97CB-0B4D-BBD9-FD964C020EA0}" type="datetimeFigureOut">
              <a:rPr lang="en-US" smtClean="0"/>
              <a:t>4/27/18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5204257-48A6-D74D-8E4B-BECB2E785763}" type="slidenum">
              <a:rPr lang="en-US" smtClean="0"/>
              <a:t>‹#›</a:t>
            </a:fld>
            <a:endParaRPr lang="en-US"/>
          </a:p>
        </p:txBody>
      </p:sp>
    </p:spTree>
    <p:extLst>
      <p:ext uri="{BB962C8B-B14F-4D97-AF65-F5344CB8AC3E}">
        <p14:creationId xmlns:p14="http://schemas.microsoft.com/office/powerpoint/2010/main" val="10133390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C4 Text" charset="0"/>
                <a:ea typeface="C4 Text" charset="0"/>
                <a:cs typeface="C4 Text" charset="0"/>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a:defRPr>
                <a:latin typeface="C4 Text" charset="0"/>
                <a:ea typeface="C4 Text" charset="0"/>
                <a:cs typeface="C4 Text" charset="0"/>
              </a:defRPr>
            </a:lvl1pPr>
            <a:lvl2pPr>
              <a:defRPr>
                <a:latin typeface="C4 Text" charset="0"/>
                <a:ea typeface="C4 Text" charset="0"/>
                <a:cs typeface="C4 Text" charset="0"/>
              </a:defRPr>
            </a:lvl2pPr>
            <a:lvl3pPr>
              <a:defRPr>
                <a:latin typeface="C4 Text" charset="0"/>
                <a:ea typeface="C4 Text" charset="0"/>
                <a:cs typeface="C4 Text" charset="0"/>
              </a:defRPr>
            </a:lvl3pPr>
            <a:lvl4pPr>
              <a:defRPr>
                <a:latin typeface="C4 Text" charset="0"/>
                <a:ea typeface="C4 Text" charset="0"/>
                <a:cs typeface="C4 Text" charset="0"/>
              </a:defRPr>
            </a:lvl4pPr>
            <a:lvl5pPr>
              <a:defRPr>
                <a:latin typeface="C4 Text" charset="0"/>
                <a:ea typeface="C4 Text" charset="0"/>
                <a:cs typeface="C4 Text"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DE305C8D-97CB-0B4D-BBD9-FD964C020EA0}" type="datetimeFigureOut">
              <a:rPr lang="en-US" smtClean="0"/>
              <a:t>4/27/18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5204257-48A6-D74D-8E4B-BECB2E785763}" type="slidenum">
              <a:rPr lang="en-US" smtClean="0"/>
              <a:t>‹#›</a:t>
            </a:fld>
            <a:endParaRPr lang="en-US"/>
          </a:p>
        </p:txBody>
      </p:sp>
    </p:spTree>
    <p:extLst>
      <p:ext uri="{BB962C8B-B14F-4D97-AF65-F5344CB8AC3E}">
        <p14:creationId xmlns:p14="http://schemas.microsoft.com/office/powerpoint/2010/main" val="14011193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E305C8D-97CB-0B4D-BBD9-FD964C020EA0}" type="datetimeFigureOut">
              <a:rPr lang="en-US" smtClean="0"/>
              <a:t>4/27/18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5204257-48A6-D74D-8E4B-BECB2E785763}" type="slidenum">
              <a:rPr lang="en-US" smtClean="0"/>
              <a:t>‹#›</a:t>
            </a:fld>
            <a:endParaRPr lang="en-US"/>
          </a:p>
        </p:txBody>
      </p:sp>
    </p:spTree>
    <p:extLst>
      <p:ext uri="{BB962C8B-B14F-4D97-AF65-F5344CB8AC3E}">
        <p14:creationId xmlns:p14="http://schemas.microsoft.com/office/powerpoint/2010/main" val="14549950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DE305C8D-97CB-0B4D-BBD9-FD964C020EA0}" type="datetimeFigureOut">
              <a:rPr lang="en-US" smtClean="0"/>
              <a:t>4/27/18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5204257-48A6-D74D-8E4B-BECB2E785763}" type="slidenum">
              <a:rPr lang="en-US" smtClean="0"/>
              <a:t>‹#›</a:t>
            </a:fld>
            <a:endParaRPr lang="en-US"/>
          </a:p>
        </p:txBody>
      </p:sp>
    </p:spTree>
    <p:extLst>
      <p:ext uri="{BB962C8B-B14F-4D97-AF65-F5344CB8AC3E}">
        <p14:creationId xmlns:p14="http://schemas.microsoft.com/office/powerpoint/2010/main" val="7047942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DE305C8D-97CB-0B4D-BBD9-FD964C020EA0}" type="datetimeFigureOut">
              <a:rPr lang="en-US" smtClean="0"/>
              <a:t>4/27/18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5204257-48A6-D74D-8E4B-BECB2E785763}" type="slidenum">
              <a:rPr lang="en-US" smtClean="0"/>
              <a:t>‹#›</a:t>
            </a:fld>
            <a:endParaRPr lang="en-US"/>
          </a:p>
        </p:txBody>
      </p:sp>
    </p:spTree>
    <p:extLst>
      <p:ext uri="{BB962C8B-B14F-4D97-AF65-F5344CB8AC3E}">
        <p14:creationId xmlns:p14="http://schemas.microsoft.com/office/powerpoint/2010/main" val="21048146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DE305C8D-97CB-0B4D-BBD9-FD964C020EA0}" type="datetimeFigureOut">
              <a:rPr lang="en-US" smtClean="0"/>
              <a:t>4/27/18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5204257-48A6-D74D-8E4B-BECB2E785763}" type="slidenum">
              <a:rPr lang="en-US" smtClean="0"/>
              <a:t>‹#›</a:t>
            </a:fld>
            <a:endParaRPr lang="en-US"/>
          </a:p>
        </p:txBody>
      </p:sp>
    </p:spTree>
    <p:extLst>
      <p:ext uri="{BB962C8B-B14F-4D97-AF65-F5344CB8AC3E}">
        <p14:creationId xmlns:p14="http://schemas.microsoft.com/office/powerpoint/2010/main" val="1211172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E305C8D-97CB-0B4D-BBD9-FD964C020EA0}" type="datetimeFigureOut">
              <a:rPr lang="en-US" smtClean="0"/>
              <a:t>4/27/18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5204257-48A6-D74D-8E4B-BECB2E785763}" type="slidenum">
              <a:rPr lang="en-US" smtClean="0"/>
              <a:t>‹#›</a:t>
            </a:fld>
            <a:endParaRPr lang="en-US"/>
          </a:p>
        </p:txBody>
      </p:sp>
    </p:spTree>
    <p:extLst>
      <p:ext uri="{BB962C8B-B14F-4D97-AF65-F5344CB8AC3E}">
        <p14:creationId xmlns:p14="http://schemas.microsoft.com/office/powerpoint/2010/main" val="19510104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E305C8D-97CB-0B4D-BBD9-FD964C020EA0}" type="datetimeFigureOut">
              <a:rPr lang="en-US" smtClean="0"/>
              <a:t>4/27/18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5204257-48A6-D74D-8E4B-BECB2E785763}" type="slidenum">
              <a:rPr lang="en-US" smtClean="0"/>
              <a:t>‹#›</a:t>
            </a:fld>
            <a:endParaRPr lang="en-US"/>
          </a:p>
        </p:txBody>
      </p:sp>
    </p:spTree>
    <p:extLst>
      <p:ext uri="{BB962C8B-B14F-4D97-AF65-F5344CB8AC3E}">
        <p14:creationId xmlns:p14="http://schemas.microsoft.com/office/powerpoint/2010/main" val="7041380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E305C8D-97CB-0B4D-BBD9-FD964C020EA0}" type="datetimeFigureOut">
              <a:rPr lang="en-US" smtClean="0"/>
              <a:t>4/27/18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5204257-48A6-D74D-8E4B-BECB2E785763}" type="slidenum">
              <a:rPr lang="en-US" smtClean="0"/>
              <a:t>‹#›</a:t>
            </a:fld>
            <a:endParaRPr lang="en-US"/>
          </a:p>
        </p:txBody>
      </p:sp>
    </p:spTree>
    <p:extLst>
      <p:ext uri="{BB962C8B-B14F-4D97-AF65-F5344CB8AC3E}">
        <p14:creationId xmlns:p14="http://schemas.microsoft.com/office/powerpoint/2010/main" val="1812807170"/>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E305C8D-97CB-0B4D-BBD9-FD964C020EA0}" type="datetimeFigureOut">
              <a:rPr lang="en-US" smtClean="0"/>
              <a:t>4/27/18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5204257-48A6-D74D-8E4B-BECB2E785763}" type="slidenum">
              <a:rPr lang="en-US" smtClean="0"/>
              <a:t>‹#›</a:t>
            </a:fld>
            <a:endParaRPr lang="en-US"/>
          </a:p>
        </p:txBody>
      </p:sp>
    </p:spTree>
    <p:extLst>
      <p:ext uri="{BB962C8B-B14F-4D97-AF65-F5344CB8AC3E}">
        <p14:creationId xmlns:p14="http://schemas.microsoft.com/office/powerpoint/2010/main" val="103280498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C4 Text" charset="0"/>
          <a:ea typeface="C4 Text" charset="0"/>
          <a:cs typeface="C4 Text" charset="0"/>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C4 Text" charset="0"/>
          <a:ea typeface="C4 Text" charset="0"/>
          <a:cs typeface="C4 Text"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C4 Text" charset="0"/>
          <a:ea typeface="C4 Text" charset="0"/>
          <a:cs typeface="C4 Text"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C4 Text" charset="0"/>
          <a:ea typeface="C4 Text" charset="0"/>
          <a:cs typeface="C4 Text"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C4 Text" charset="0"/>
          <a:ea typeface="C4 Text" charset="0"/>
          <a:cs typeface="C4 Text"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C4 Text" charset="0"/>
          <a:ea typeface="C4 Text" charset="0"/>
          <a:cs typeface="C4 Tex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tiff"/><Relationship Id="rId4" Type="http://schemas.openxmlformats.org/officeDocument/2006/relationships/image" Target="../media/image2.tiff"/><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2.emf"/><Relationship Id="rId4" Type="http://schemas.openxmlformats.org/officeDocument/2006/relationships/image" Target="../media/image13.emf"/><Relationship Id="rId5" Type="http://schemas.openxmlformats.org/officeDocument/2006/relationships/image" Target="../media/image14.emf"/><Relationship Id="rId6" Type="http://schemas.openxmlformats.org/officeDocument/2006/relationships/image" Target="../media/image15.emf"/><Relationship Id="rId7" Type="http://schemas.openxmlformats.org/officeDocument/2006/relationships/image" Target="../media/image16.emf"/><Relationship Id="rId8" Type="http://schemas.openxmlformats.org/officeDocument/2006/relationships/image" Target="../media/image17.emf"/><Relationship Id="rId9" Type="http://schemas.openxmlformats.org/officeDocument/2006/relationships/image" Target="../media/image2.tiff"/><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18.tiff"/><Relationship Id="rId4" Type="http://schemas.openxmlformats.org/officeDocument/2006/relationships/image" Target="../media/image2.tiff"/><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20.emf"/><Relationship Id="rId4" Type="http://schemas.openxmlformats.org/officeDocument/2006/relationships/image" Target="../media/image21.emf"/><Relationship Id="rId5" Type="http://schemas.openxmlformats.org/officeDocument/2006/relationships/image" Target="../media/image2.tiff"/><Relationship Id="rId1" Type="http://schemas.openxmlformats.org/officeDocument/2006/relationships/slideLayout" Target="../slideLayouts/slideLayout2.xml"/><Relationship Id="rId2" Type="http://schemas.openxmlformats.org/officeDocument/2006/relationships/image" Target="../media/image19.tiff"/></Relationships>
</file>

<file path=ppt/slides/_rels/slide13.xml.rels><?xml version="1.0" encoding="UTF-8" standalone="yes"?>
<Relationships xmlns="http://schemas.openxmlformats.org/package/2006/relationships"><Relationship Id="rId3" Type="http://schemas.openxmlformats.org/officeDocument/2006/relationships/image" Target="../media/image22.tiff"/><Relationship Id="rId4" Type="http://schemas.openxmlformats.org/officeDocument/2006/relationships/image" Target="../media/image23.emf"/><Relationship Id="rId5" Type="http://schemas.openxmlformats.org/officeDocument/2006/relationships/image" Target="../media/image24.emf"/><Relationship Id="rId6" Type="http://schemas.openxmlformats.org/officeDocument/2006/relationships/image" Target="../media/image2.tiff"/><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3" Type="http://schemas.openxmlformats.org/officeDocument/2006/relationships/image" Target="../media/image25.emf"/><Relationship Id="rId4" Type="http://schemas.openxmlformats.org/officeDocument/2006/relationships/image" Target="../media/image26.tiff"/><Relationship Id="rId5" Type="http://schemas.openxmlformats.org/officeDocument/2006/relationships/image" Target="../media/image27.emf"/><Relationship Id="rId6" Type="http://schemas.openxmlformats.org/officeDocument/2006/relationships/image" Target="../media/image24.emf"/><Relationship Id="rId7" Type="http://schemas.openxmlformats.org/officeDocument/2006/relationships/image" Target="../media/image28.emf"/><Relationship Id="rId8" Type="http://schemas.openxmlformats.org/officeDocument/2006/relationships/image" Target="../media/image2.tiff"/><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tiff"/></Relationships>
</file>

<file path=ppt/slides/_rels/slide16.xml.rels><?xml version="1.0" encoding="UTF-8" standalone="yes"?>
<Relationships xmlns="http://schemas.openxmlformats.org/package/2006/relationships"><Relationship Id="rId3" Type="http://schemas.openxmlformats.org/officeDocument/2006/relationships/image" Target="../media/image29.tiff"/><Relationship Id="rId4" Type="http://schemas.openxmlformats.org/officeDocument/2006/relationships/image" Target="../media/image30.tiff"/><Relationship Id="rId5" Type="http://schemas.openxmlformats.org/officeDocument/2006/relationships/image" Target="../media/image31.tiff"/><Relationship Id="rId6" Type="http://schemas.openxmlformats.org/officeDocument/2006/relationships/image" Target="../media/image2.tiff"/><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7.xml.rels><?xml version="1.0" encoding="UTF-8" standalone="yes"?>
<Relationships xmlns="http://schemas.openxmlformats.org/package/2006/relationships"><Relationship Id="rId3" Type="http://schemas.openxmlformats.org/officeDocument/2006/relationships/image" Target="../media/image29.tiff"/><Relationship Id="rId4" Type="http://schemas.openxmlformats.org/officeDocument/2006/relationships/image" Target="../media/image32.tiff"/><Relationship Id="rId5" Type="http://schemas.openxmlformats.org/officeDocument/2006/relationships/image" Target="../media/image33.tiff"/><Relationship Id="rId6" Type="http://schemas.openxmlformats.org/officeDocument/2006/relationships/image" Target="../media/image2.tiff"/><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8.xml.rels><?xml version="1.0" encoding="UTF-8" standalone="yes"?>
<Relationships xmlns="http://schemas.openxmlformats.org/package/2006/relationships"><Relationship Id="rId3" Type="http://schemas.openxmlformats.org/officeDocument/2006/relationships/image" Target="../media/image29.tiff"/><Relationship Id="rId4" Type="http://schemas.openxmlformats.org/officeDocument/2006/relationships/image" Target="../media/image34.tiff"/><Relationship Id="rId5" Type="http://schemas.openxmlformats.org/officeDocument/2006/relationships/image" Target="../media/image35.tiff"/><Relationship Id="rId6" Type="http://schemas.openxmlformats.org/officeDocument/2006/relationships/image" Target="../media/image2.tiff"/><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9.xml.rels><?xml version="1.0" encoding="UTF-8" standalone="yes"?>
<Relationships xmlns="http://schemas.openxmlformats.org/package/2006/relationships"><Relationship Id="rId3" Type="http://schemas.openxmlformats.org/officeDocument/2006/relationships/image" Target="../media/image35.tiff"/><Relationship Id="rId4" Type="http://schemas.openxmlformats.org/officeDocument/2006/relationships/image" Target="../media/image36.tiff"/><Relationship Id="rId5" Type="http://schemas.openxmlformats.org/officeDocument/2006/relationships/image" Target="../media/image2.tiff"/><Relationship Id="rId1" Type="http://schemas.openxmlformats.org/officeDocument/2006/relationships/slideLayout" Target="../slideLayouts/slideLayout2.xml"/><Relationship Id="rId2" Type="http://schemas.openxmlformats.org/officeDocument/2006/relationships/image" Target="../media/image29.tif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tiff"/></Relationships>
</file>

<file path=ppt/slides/_rels/slide20.xml.rels><?xml version="1.0" encoding="UTF-8" standalone="yes"?>
<Relationships xmlns="http://schemas.openxmlformats.org/package/2006/relationships"><Relationship Id="rId3" Type="http://schemas.openxmlformats.org/officeDocument/2006/relationships/image" Target="../media/image29.tiff"/><Relationship Id="rId4" Type="http://schemas.openxmlformats.org/officeDocument/2006/relationships/image" Target="../media/image35.tiff"/><Relationship Id="rId5" Type="http://schemas.openxmlformats.org/officeDocument/2006/relationships/image" Target="../media/image37.tiff"/><Relationship Id="rId6" Type="http://schemas.openxmlformats.org/officeDocument/2006/relationships/image" Target="../media/image2.tiff"/><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1.xml.rels><?xml version="1.0" encoding="UTF-8" standalone="yes"?>
<Relationships xmlns="http://schemas.openxmlformats.org/package/2006/relationships"><Relationship Id="rId3" Type="http://schemas.openxmlformats.org/officeDocument/2006/relationships/image" Target="../media/image38.emf"/><Relationship Id="rId4" Type="http://schemas.openxmlformats.org/officeDocument/2006/relationships/image" Target="../media/image39.emf"/><Relationship Id="rId5" Type="http://schemas.openxmlformats.org/officeDocument/2006/relationships/image" Target="../media/image40.emf"/><Relationship Id="rId6" Type="http://schemas.openxmlformats.org/officeDocument/2006/relationships/image" Target="../media/image41.emf"/><Relationship Id="rId7" Type="http://schemas.openxmlformats.org/officeDocument/2006/relationships/image" Target="../media/image2.tiff"/><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2.xml.rels><?xml version="1.0" encoding="UTF-8" standalone="yes"?>
<Relationships xmlns="http://schemas.openxmlformats.org/package/2006/relationships"><Relationship Id="rId3" Type="http://schemas.openxmlformats.org/officeDocument/2006/relationships/image" Target="../media/image42.tiff"/><Relationship Id="rId4" Type="http://schemas.openxmlformats.org/officeDocument/2006/relationships/image" Target="../media/image35.tiff"/><Relationship Id="rId5" Type="http://schemas.openxmlformats.org/officeDocument/2006/relationships/image" Target="../media/image37.tiff"/><Relationship Id="rId6" Type="http://schemas.openxmlformats.org/officeDocument/2006/relationships/image" Target="../media/image2.tiff"/><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3.xml.rels><?xml version="1.0" encoding="UTF-8" standalone="yes"?>
<Relationships xmlns="http://schemas.openxmlformats.org/package/2006/relationships"><Relationship Id="rId3" Type="http://schemas.openxmlformats.org/officeDocument/2006/relationships/image" Target="../media/image43.emf"/><Relationship Id="rId4" Type="http://schemas.openxmlformats.org/officeDocument/2006/relationships/image" Target="../media/image44.emf"/><Relationship Id="rId5" Type="http://schemas.openxmlformats.org/officeDocument/2006/relationships/image" Target="../media/image45.emf"/><Relationship Id="rId6" Type="http://schemas.openxmlformats.org/officeDocument/2006/relationships/image" Target="../media/image2.tiff"/><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4.xml.rels><?xml version="1.0" encoding="UTF-8" standalone="yes"?>
<Relationships xmlns="http://schemas.openxmlformats.org/package/2006/relationships"><Relationship Id="rId3" Type="http://schemas.openxmlformats.org/officeDocument/2006/relationships/image" Target="../media/image46.emf"/><Relationship Id="rId4" Type="http://schemas.openxmlformats.org/officeDocument/2006/relationships/image" Target="../media/image47.emf"/><Relationship Id="rId5" Type="http://schemas.openxmlformats.org/officeDocument/2006/relationships/image" Target="../media/image48.emf"/><Relationship Id="rId6" Type="http://schemas.openxmlformats.org/officeDocument/2006/relationships/image" Target="../media/image2.tiff"/><Relationship Id="rId7" Type="http://schemas.openxmlformats.org/officeDocument/2006/relationships/image" Target="../media/image49.emf"/><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5.xml.rels><?xml version="1.0" encoding="UTF-8" standalone="yes"?>
<Relationships xmlns="http://schemas.openxmlformats.org/package/2006/relationships"><Relationship Id="rId3" Type="http://schemas.openxmlformats.org/officeDocument/2006/relationships/image" Target="../media/image50.tiff"/><Relationship Id="rId4" Type="http://schemas.openxmlformats.org/officeDocument/2006/relationships/image" Target="../media/image51.tiff"/><Relationship Id="rId5" Type="http://schemas.openxmlformats.org/officeDocument/2006/relationships/image" Target="../media/image52.tiff"/><Relationship Id="rId6" Type="http://schemas.openxmlformats.org/officeDocument/2006/relationships/image" Target="../media/image53.tiff"/><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6.xml.rels><?xml version="1.0" encoding="UTF-8" standalone="yes"?>
<Relationships xmlns="http://schemas.openxmlformats.org/package/2006/relationships"><Relationship Id="rId3" Type="http://schemas.openxmlformats.org/officeDocument/2006/relationships/image" Target="../media/image55.tiff"/><Relationship Id="rId4" Type="http://schemas.openxmlformats.org/officeDocument/2006/relationships/image" Target="../media/image2.tiff"/><Relationship Id="rId1" Type="http://schemas.openxmlformats.org/officeDocument/2006/relationships/slideLayout" Target="../slideLayouts/slideLayout2.xml"/><Relationship Id="rId2" Type="http://schemas.openxmlformats.org/officeDocument/2006/relationships/image" Target="../media/image54.tiff"/></Relationships>
</file>

<file path=ppt/slides/_rels/slide27.xml.rels><?xml version="1.0" encoding="UTF-8" standalone="yes"?>
<Relationships xmlns="http://schemas.openxmlformats.org/package/2006/relationships"><Relationship Id="rId3" Type="http://schemas.openxmlformats.org/officeDocument/2006/relationships/image" Target="../media/image56.tiff"/><Relationship Id="rId4" Type="http://schemas.openxmlformats.org/officeDocument/2006/relationships/image" Target="../media/image2.tiff"/><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8.xml.rels><?xml version="1.0" encoding="UTF-8" standalone="yes"?>
<Relationships xmlns="http://schemas.openxmlformats.org/package/2006/relationships"><Relationship Id="rId3" Type="http://schemas.openxmlformats.org/officeDocument/2006/relationships/image" Target="../media/image57.emf"/><Relationship Id="rId4" Type="http://schemas.openxmlformats.org/officeDocument/2006/relationships/image" Target="../media/image58.emf"/><Relationship Id="rId5" Type="http://schemas.openxmlformats.org/officeDocument/2006/relationships/image" Target="../media/image59.emf"/><Relationship Id="rId6" Type="http://schemas.openxmlformats.org/officeDocument/2006/relationships/image" Target="../media/image60.tiff"/><Relationship Id="rId7" Type="http://schemas.openxmlformats.org/officeDocument/2006/relationships/image" Target="../media/image61.tiff"/><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7.emf"/><Relationship Id="rId3" Type="http://schemas.openxmlformats.org/officeDocument/2006/relationships/image" Target="../media/image2.tif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tiff"/></Relationships>
</file>

<file path=ppt/slides/_rels/slide30.xml.rels><?xml version="1.0" encoding="UTF-8" standalone="yes"?>
<Relationships xmlns="http://schemas.openxmlformats.org/package/2006/relationships"><Relationship Id="rId3" Type="http://schemas.openxmlformats.org/officeDocument/2006/relationships/image" Target="../media/image57.emf"/><Relationship Id="rId4" Type="http://schemas.openxmlformats.org/officeDocument/2006/relationships/image" Target="../media/image2.tiff"/><Relationship Id="rId5" Type="http://schemas.openxmlformats.org/officeDocument/2006/relationships/image" Target="../media/image62.emf"/><Relationship Id="rId6" Type="http://schemas.openxmlformats.org/officeDocument/2006/relationships/image" Target="../media/image63.emf"/><Relationship Id="rId7" Type="http://schemas.openxmlformats.org/officeDocument/2006/relationships/image" Target="../media/image64.emf"/><Relationship Id="rId8" Type="http://schemas.openxmlformats.org/officeDocument/2006/relationships/image" Target="../media/image65.emf"/><Relationship Id="rId9" Type="http://schemas.openxmlformats.org/officeDocument/2006/relationships/image" Target="../media/image66.emf"/><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31.xml.rels><?xml version="1.0" encoding="UTF-8" standalone="yes"?>
<Relationships xmlns="http://schemas.openxmlformats.org/package/2006/relationships"><Relationship Id="rId3" Type="http://schemas.openxmlformats.org/officeDocument/2006/relationships/image" Target="../media/image57.emf"/><Relationship Id="rId4" Type="http://schemas.openxmlformats.org/officeDocument/2006/relationships/image" Target="../media/image2.tiff"/><Relationship Id="rId5" Type="http://schemas.openxmlformats.org/officeDocument/2006/relationships/image" Target="../media/image43.emf"/><Relationship Id="rId6" Type="http://schemas.openxmlformats.org/officeDocument/2006/relationships/image" Target="../media/image47.emf"/><Relationship Id="rId7" Type="http://schemas.openxmlformats.org/officeDocument/2006/relationships/image" Target="../media/image49.emf"/><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32.xml.rels><?xml version="1.0" encoding="UTF-8" standalone="yes"?>
<Relationships xmlns="http://schemas.openxmlformats.org/package/2006/relationships"><Relationship Id="rId3" Type="http://schemas.openxmlformats.org/officeDocument/2006/relationships/image" Target="../media/image57.emf"/><Relationship Id="rId4" Type="http://schemas.openxmlformats.org/officeDocument/2006/relationships/image" Target="../media/image67.emf"/><Relationship Id="rId5" Type="http://schemas.openxmlformats.org/officeDocument/2006/relationships/image" Target="../media/image68.emf"/><Relationship Id="rId6" Type="http://schemas.openxmlformats.org/officeDocument/2006/relationships/image" Target="../media/image69.emf"/><Relationship Id="rId7" Type="http://schemas.openxmlformats.org/officeDocument/2006/relationships/image" Target="../media/image70.emf"/><Relationship Id="rId8" Type="http://schemas.openxmlformats.org/officeDocument/2006/relationships/image" Target="../media/image71.emf"/><Relationship Id="rId9" Type="http://schemas.openxmlformats.org/officeDocument/2006/relationships/image" Target="../media/image2.tiff"/><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33.xml.rels><?xml version="1.0" encoding="UTF-8" standalone="yes"?>
<Relationships xmlns="http://schemas.openxmlformats.org/package/2006/relationships"><Relationship Id="rId3" Type="http://schemas.openxmlformats.org/officeDocument/2006/relationships/image" Target="../media/image72.tiff"/><Relationship Id="rId4" Type="http://schemas.openxmlformats.org/officeDocument/2006/relationships/image" Target="../media/image73.tiff"/><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4.tiff"/><Relationship Id="rId3" Type="http://schemas.openxmlformats.org/officeDocument/2006/relationships/image" Target="../media/image75.tif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6.tiff"/><Relationship Id="rId3" Type="http://schemas.openxmlformats.org/officeDocument/2006/relationships/image" Target="../media/image77.tif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78.tiff"/></Relationships>
</file>

<file path=ppt/slides/_rels/slide37.xml.rels><?xml version="1.0" encoding="UTF-8" standalone="yes"?>
<Relationships xmlns="http://schemas.openxmlformats.org/package/2006/relationships"><Relationship Id="rId3" Type="http://schemas.openxmlformats.org/officeDocument/2006/relationships/image" Target="../media/image79.tiff"/><Relationship Id="rId4" Type="http://schemas.openxmlformats.org/officeDocument/2006/relationships/image" Target="../media/image80.tiff"/><Relationship Id="rId5" Type="http://schemas.openxmlformats.org/officeDocument/2006/relationships/image" Target="../media/image81.tiff"/><Relationship Id="rId6" Type="http://schemas.openxmlformats.org/officeDocument/2006/relationships/image" Target="../media/image82.emf"/><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8.xml.rels><?xml version="1.0" encoding="UTF-8" standalone="yes"?>
<Relationships xmlns="http://schemas.openxmlformats.org/package/2006/relationships"><Relationship Id="rId3" Type="http://schemas.openxmlformats.org/officeDocument/2006/relationships/image" Target="../media/image83.tiff"/><Relationship Id="rId4" Type="http://schemas.openxmlformats.org/officeDocument/2006/relationships/image" Target="../media/image84.tiff"/><Relationship Id="rId5" Type="http://schemas.openxmlformats.org/officeDocument/2006/relationships/image" Target="../media/image85.tiff"/><Relationship Id="rId6" Type="http://schemas.openxmlformats.org/officeDocument/2006/relationships/image" Target="../media/image86.tiff"/><Relationship Id="rId7" Type="http://schemas.openxmlformats.org/officeDocument/2006/relationships/image" Target="../media/image87.tiff"/><Relationship Id="rId8" Type="http://schemas.openxmlformats.org/officeDocument/2006/relationships/image" Target="../media/image88.tiff"/><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9.xml.rels><?xml version="1.0" encoding="UTF-8" standalone="yes"?>
<Relationships xmlns="http://schemas.openxmlformats.org/package/2006/relationships"><Relationship Id="rId3" Type="http://schemas.openxmlformats.org/officeDocument/2006/relationships/image" Target="../media/image89.tiff"/><Relationship Id="rId4" Type="http://schemas.openxmlformats.org/officeDocument/2006/relationships/image" Target="../media/image55.tiff"/><Relationship Id="rId5" Type="http://schemas.openxmlformats.org/officeDocument/2006/relationships/image" Target="../media/image90.tiff"/><Relationship Id="rId6" Type="http://schemas.openxmlformats.org/officeDocument/2006/relationships/image" Target="../media/image2.tiff"/><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tiff"/></Relationships>
</file>

<file path=ppt/slides/_rels/slide40.xml.rels><?xml version="1.0" encoding="UTF-8" standalone="yes"?>
<Relationships xmlns="http://schemas.openxmlformats.org/package/2006/relationships"><Relationship Id="rId3" Type="http://schemas.openxmlformats.org/officeDocument/2006/relationships/image" Target="../media/image55.tiff"/><Relationship Id="rId4" Type="http://schemas.openxmlformats.org/officeDocument/2006/relationships/image" Target="../media/image90.tiff"/><Relationship Id="rId5" Type="http://schemas.openxmlformats.org/officeDocument/2006/relationships/image" Target="../media/image91.tiff"/><Relationship Id="rId6" Type="http://schemas.openxmlformats.org/officeDocument/2006/relationships/image" Target="../media/image2.tiff"/><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41.xml.rels><?xml version="1.0" encoding="UTF-8" standalone="yes"?>
<Relationships xmlns="http://schemas.openxmlformats.org/package/2006/relationships"><Relationship Id="rId3" Type="http://schemas.openxmlformats.org/officeDocument/2006/relationships/image" Target="../media/image55.tiff"/><Relationship Id="rId4" Type="http://schemas.openxmlformats.org/officeDocument/2006/relationships/image" Target="../media/image92.tiff"/><Relationship Id="rId5" Type="http://schemas.openxmlformats.org/officeDocument/2006/relationships/image" Target="../media/image93.tiff"/><Relationship Id="rId6" Type="http://schemas.openxmlformats.org/officeDocument/2006/relationships/image" Target="../media/image2.tiff"/><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42.xml.rels><?xml version="1.0" encoding="UTF-8" standalone="yes"?>
<Relationships xmlns="http://schemas.openxmlformats.org/package/2006/relationships"><Relationship Id="rId3" Type="http://schemas.openxmlformats.org/officeDocument/2006/relationships/image" Target="../media/image55.tiff"/><Relationship Id="rId4" Type="http://schemas.openxmlformats.org/officeDocument/2006/relationships/image" Target="../media/image92.tiff"/><Relationship Id="rId5" Type="http://schemas.openxmlformats.org/officeDocument/2006/relationships/image" Target="../media/image94.tiff"/><Relationship Id="rId6" Type="http://schemas.openxmlformats.org/officeDocument/2006/relationships/image" Target="../media/image2.tiff"/><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www.sciencedirect.com/science/article/pii/S0020025514000966" TargetMode="External"/><Relationship Id="rId3" Type="http://schemas.openxmlformats.org/officeDocument/2006/relationships/hyperlink" Target="https://www.sciencedirect.com/science/article/pii/S0169207011000033" TargetMode="External"/></Relationships>
</file>

<file path=ppt/slides/_rels/slide44.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5.xml.rels><?xml version="1.0" encoding="UTF-8" standalone="yes"?>
<Relationships xmlns="http://schemas.openxmlformats.org/package/2006/relationships"><Relationship Id="rId3" Type="http://schemas.openxmlformats.org/officeDocument/2006/relationships/image" Target="../media/image3.tiff"/><Relationship Id="rId4" Type="http://schemas.openxmlformats.org/officeDocument/2006/relationships/image" Target="../media/image4.tiff"/><Relationship Id="rId5" Type="http://schemas.openxmlformats.org/officeDocument/2006/relationships/image" Target="../media/image2.tiff"/><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5.tiff"/><Relationship Id="rId4" Type="http://schemas.openxmlformats.org/officeDocument/2006/relationships/image" Target="../media/image4.tiff"/><Relationship Id="rId5" Type="http://schemas.openxmlformats.org/officeDocument/2006/relationships/image" Target="../media/image2.tiff"/><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6.tiff"/><Relationship Id="rId4" Type="http://schemas.openxmlformats.org/officeDocument/2006/relationships/image" Target="../media/image2.tiff"/><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7.tiff"/><Relationship Id="rId4" Type="http://schemas.openxmlformats.org/officeDocument/2006/relationships/image" Target="../media/image8.tiff"/><Relationship Id="rId5" Type="http://schemas.openxmlformats.org/officeDocument/2006/relationships/image" Target="../media/image9.tiff"/><Relationship Id="rId6" Type="http://schemas.openxmlformats.org/officeDocument/2006/relationships/image" Target="../media/image10.tiff"/><Relationship Id="rId7" Type="http://schemas.openxmlformats.org/officeDocument/2006/relationships/image" Target="../media/image11.tiff"/><Relationship Id="rId8" Type="http://schemas.openxmlformats.org/officeDocument/2006/relationships/image" Target="../media/image2.tiff"/><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p:txBody>
          <a:bodyPr/>
          <a:lstStyle/>
          <a:p>
            <a:endParaRPr lang="en-US"/>
          </a:p>
        </p:txBody>
      </p:sp>
      <p:pic>
        <p:nvPicPr>
          <p:cNvPr id="6" name="Picture 5"/>
          <p:cNvPicPr>
            <a:picLocks noChangeAspect="1"/>
          </p:cNvPicPr>
          <p:nvPr/>
        </p:nvPicPr>
        <p:blipFill>
          <a:blip r:embed="rId3"/>
          <a:stretch>
            <a:fillRect/>
          </a:stretch>
        </p:blipFill>
        <p:spPr>
          <a:xfrm>
            <a:off x="-1955801" y="-1092199"/>
            <a:ext cx="15735301" cy="9080500"/>
          </a:xfrm>
          <a:prstGeom prst="rect">
            <a:avLst/>
          </a:prstGeom>
        </p:spPr>
      </p:pic>
      <p:sp>
        <p:nvSpPr>
          <p:cNvPr id="8" name="TextBox 7"/>
          <p:cNvSpPr txBox="1"/>
          <p:nvPr/>
        </p:nvSpPr>
        <p:spPr>
          <a:xfrm>
            <a:off x="5450814" y="5096639"/>
            <a:ext cx="6934399" cy="1323439"/>
          </a:xfrm>
          <a:prstGeom prst="rect">
            <a:avLst/>
          </a:prstGeom>
          <a:noFill/>
        </p:spPr>
        <p:txBody>
          <a:bodyPr wrap="none" rtlCol="0">
            <a:spAutoFit/>
          </a:bodyPr>
          <a:lstStyle/>
          <a:p>
            <a:r>
              <a:rPr lang="en-US" sz="2800" dirty="0" smtClean="0">
                <a:solidFill>
                  <a:schemeClr val="accent1">
                    <a:lumMod val="75000"/>
                  </a:schemeClr>
                </a:solidFill>
                <a:latin typeface="C4 Text" charset="0"/>
                <a:ea typeface="C4 Text" charset="0"/>
                <a:cs typeface="C4 Text" charset="0"/>
              </a:rPr>
              <a:t>Random Effects and Bayesian Forgetting for </a:t>
            </a:r>
          </a:p>
          <a:p>
            <a:r>
              <a:rPr lang="en-US" sz="2800" u="sng" dirty="0" smtClean="0">
                <a:solidFill>
                  <a:schemeClr val="accent1">
                    <a:lumMod val="75000"/>
                  </a:schemeClr>
                </a:solidFill>
                <a:latin typeface="C4 Text" charset="0"/>
                <a:ea typeface="C4 Text" charset="0"/>
                <a:cs typeface="C4 Text" charset="0"/>
              </a:rPr>
              <a:t>Forecasting Television Ratings at Channel 4     </a:t>
            </a:r>
          </a:p>
          <a:p>
            <a:r>
              <a:rPr lang="en-US" sz="2400" dirty="0" err="1" smtClean="0">
                <a:solidFill>
                  <a:schemeClr val="accent1">
                    <a:lumMod val="75000"/>
                  </a:schemeClr>
                </a:solidFill>
                <a:latin typeface="C4 Text" charset="0"/>
                <a:ea typeface="C4 Text" charset="0"/>
                <a:cs typeface="C4 Text" charset="0"/>
              </a:rPr>
              <a:t>Ruadhán</a:t>
            </a:r>
            <a:r>
              <a:rPr lang="en-US" sz="2400" dirty="0" smtClean="0">
                <a:solidFill>
                  <a:schemeClr val="accent1">
                    <a:lumMod val="75000"/>
                  </a:schemeClr>
                </a:solidFill>
                <a:latin typeface="C4 Text" charset="0"/>
                <a:ea typeface="C4 Text" charset="0"/>
                <a:cs typeface="C4 Text" charset="0"/>
              </a:rPr>
              <a:t> Stokes</a:t>
            </a:r>
            <a:endParaRPr lang="en-US" sz="2000" dirty="0">
              <a:solidFill>
                <a:srgbClr val="084184"/>
              </a:solidFill>
              <a:latin typeface="C4 Text" charset="0"/>
              <a:ea typeface="C4 Text" charset="0"/>
              <a:cs typeface="C4 Text" charset="0"/>
            </a:endParaRPr>
          </a:p>
        </p:txBody>
      </p:sp>
      <p:pic>
        <p:nvPicPr>
          <p:cNvPr id="7" name="Picture 6"/>
          <p:cNvPicPr>
            <a:picLocks noChangeAspect="1"/>
          </p:cNvPicPr>
          <p:nvPr/>
        </p:nvPicPr>
        <p:blipFill>
          <a:blip r:embed="rId4">
            <a:clrChange>
              <a:clrFrom>
                <a:srgbClr val="FFFFFF"/>
              </a:clrFrom>
              <a:clrTo>
                <a:srgbClr val="FFFFFF">
                  <a:alpha val="0"/>
                </a:srgbClr>
              </a:clrTo>
            </a:clrChange>
          </a:blip>
          <a:stretch>
            <a:fillRect/>
          </a:stretch>
        </p:blipFill>
        <p:spPr>
          <a:xfrm>
            <a:off x="10208260" y="5867400"/>
            <a:ext cx="2072640" cy="1079500"/>
          </a:xfrm>
          <a:prstGeom prst="rect">
            <a:avLst/>
          </a:prstGeom>
        </p:spPr>
      </p:pic>
      <p:sp>
        <p:nvSpPr>
          <p:cNvPr id="2" name="TextBox 1"/>
          <p:cNvSpPr txBox="1"/>
          <p:nvPr/>
        </p:nvSpPr>
        <p:spPr>
          <a:xfrm>
            <a:off x="3898900" y="342900"/>
            <a:ext cx="5066708" cy="461665"/>
          </a:xfrm>
          <a:prstGeom prst="rect">
            <a:avLst/>
          </a:prstGeom>
          <a:noFill/>
        </p:spPr>
        <p:txBody>
          <a:bodyPr wrap="none" rtlCol="0">
            <a:spAutoFit/>
          </a:bodyPr>
          <a:lstStyle/>
          <a:p>
            <a:r>
              <a:rPr lang="en-US" sz="2400" dirty="0" smtClean="0"/>
              <a:t>Slides at: </a:t>
            </a:r>
            <a:r>
              <a:rPr lang="en-US" sz="2400" dirty="0" err="1" smtClean="0"/>
              <a:t>github.com</a:t>
            </a:r>
            <a:r>
              <a:rPr lang="en-US" sz="2400" dirty="0" smtClean="0"/>
              <a:t>/rstokes92/</a:t>
            </a:r>
            <a:r>
              <a:rPr lang="en-US" sz="2400" dirty="0" err="1" smtClean="0"/>
              <a:t>pydata</a:t>
            </a:r>
            <a:endParaRPr lang="en-US" sz="2400" dirty="0"/>
          </a:p>
        </p:txBody>
      </p:sp>
    </p:spTree>
    <p:extLst>
      <p:ext uri="{BB962C8B-B14F-4D97-AF65-F5344CB8AC3E}">
        <p14:creationId xmlns:p14="http://schemas.microsoft.com/office/powerpoint/2010/main" val="164350439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141287"/>
            <a:ext cx="12192000" cy="811213"/>
          </a:xfrm>
          <a:prstGeom prst="rect">
            <a:avLst/>
          </a:prstGeom>
          <a:solidFill>
            <a:srgbClr val="EAF4FC"/>
          </a:solidFill>
          <a:ln>
            <a:solidFill>
              <a:srgbClr val="EAF4F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p:cNvSpPr txBox="1">
            <a:spLocks/>
          </p:cNvSpPr>
          <p:nvPr/>
        </p:nvSpPr>
        <p:spPr>
          <a:xfrm>
            <a:off x="965200" y="11111"/>
            <a:ext cx="10515600" cy="1325563"/>
          </a:xfrm>
          <a:prstGeom prst="rect">
            <a:avLst/>
          </a:prstGeom>
          <a:no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solidFill>
                  <a:srgbClr val="084184"/>
                </a:solidFill>
                <a:latin typeface="C4 Text" charset="0"/>
                <a:ea typeface="C4 Text" charset="0"/>
                <a:cs typeface="C4 Text" charset="0"/>
              </a:rPr>
              <a:t>Random Effects model</a:t>
            </a:r>
            <a:endParaRPr lang="en-US" dirty="0">
              <a:solidFill>
                <a:srgbClr val="084184"/>
              </a:solidFill>
              <a:latin typeface="C4 Text" charset="0"/>
              <a:ea typeface="C4 Text" charset="0"/>
              <a:cs typeface="C4 Text" charset="0"/>
            </a:endParaRPr>
          </a:p>
        </p:txBody>
      </p:sp>
      <p:sp>
        <p:nvSpPr>
          <p:cNvPr id="9" name="Content Placeholder 2"/>
          <p:cNvSpPr txBox="1">
            <a:spLocks/>
          </p:cNvSpPr>
          <p:nvPr/>
        </p:nvSpPr>
        <p:spPr>
          <a:xfrm>
            <a:off x="965200" y="1352550"/>
            <a:ext cx="10515600" cy="539502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smtClean="0">
                <a:solidFill>
                  <a:schemeClr val="accent1">
                    <a:lumMod val="75000"/>
                  </a:schemeClr>
                </a:solidFill>
              </a:rPr>
              <a:t>Rating is a linear combination of ‘fixed effects’ predictors X, (genre, day of year, day of week, time of day, duration, repeat status) with a </a:t>
            </a:r>
            <a:r>
              <a:rPr lang="en-US" dirty="0" err="1" smtClean="0">
                <a:solidFill>
                  <a:schemeClr val="accent1">
                    <a:lumMod val="75000"/>
                  </a:schemeClr>
                </a:solidFill>
              </a:rPr>
              <a:t>programme</a:t>
            </a:r>
            <a:r>
              <a:rPr lang="en-US" dirty="0" smtClean="0">
                <a:solidFill>
                  <a:schemeClr val="accent1">
                    <a:lumMod val="75000"/>
                  </a:schemeClr>
                </a:solidFill>
              </a:rPr>
              <a:t> specific ‘random effect’    .</a:t>
            </a:r>
          </a:p>
          <a:p>
            <a:endParaRPr lang="en-US" dirty="0">
              <a:solidFill>
                <a:schemeClr val="accent1">
                  <a:lumMod val="75000"/>
                </a:schemeClr>
              </a:solidFill>
            </a:endParaRPr>
          </a:p>
          <a:p>
            <a:endParaRPr lang="en-US" dirty="0" smtClean="0">
              <a:solidFill>
                <a:schemeClr val="accent1">
                  <a:lumMod val="75000"/>
                </a:schemeClr>
              </a:solidFill>
            </a:endParaRPr>
          </a:p>
          <a:p>
            <a:endParaRPr lang="en-US" dirty="0">
              <a:solidFill>
                <a:schemeClr val="accent1">
                  <a:lumMod val="75000"/>
                </a:schemeClr>
              </a:solidFill>
            </a:endParaRPr>
          </a:p>
          <a:p>
            <a:endParaRPr lang="en-US" dirty="0" smtClean="0">
              <a:solidFill>
                <a:schemeClr val="accent1">
                  <a:lumMod val="75000"/>
                </a:schemeClr>
              </a:solidFill>
            </a:endParaRPr>
          </a:p>
          <a:p>
            <a:endParaRPr lang="en-US" dirty="0">
              <a:solidFill>
                <a:schemeClr val="accent1">
                  <a:lumMod val="75000"/>
                </a:schemeClr>
              </a:solidFill>
            </a:endParaRPr>
          </a:p>
          <a:p>
            <a:endParaRPr lang="en-US" dirty="0" smtClean="0">
              <a:solidFill>
                <a:schemeClr val="accent1">
                  <a:lumMod val="75000"/>
                </a:schemeClr>
              </a:solidFill>
            </a:endParaRPr>
          </a:p>
          <a:p>
            <a:r>
              <a:rPr lang="en-US" dirty="0" smtClean="0">
                <a:solidFill>
                  <a:schemeClr val="accent1">
                    <a:lumMod val="75000"/>
                  </a:schemeClr>
                </a:solidFill>
              </a:rPr>
              <a:t>Each  </a:t>
            </a:r>
            <a:r>
              <a:rPr lang="en-US" i="1" dirty="0" smtClean="0">
                <a:solidFill>
                  <a:schemeClr val="accent1">
                    <a:lumMod val="75000"/>
                  </a:schemeClr>
                </a:solidFill>
              </a:rPr>
              <a:t>  </a:t>
            </a:r>
            <a:r>
              <a:rPr lang="en-US" dirty="0" smtClean="0">
                <a:solidFill>
                  <a:schemeClr val="accent1">
                    <a:lumMod val="75000"/>
                  </a:schemeClr>
                </a:solidFill>
              </a:rPr>
              <a:t>is a broadcast and      is the set of broadcasts of </a:t>
            </a:r>
            <a:r>
              <a:rPr lang="en-US" dirty="0" err="1" smtClean="0">
                <a:solidFill>
                  <a:schemeClr val="accent1">
                    <a:lumMod val="75000"/>
                  </a:schemeClr>
                </a:solidFill>
              </a:rPr>
              <a:t>programme</a:t>
            </a:r>
            <a:r>
              <a:rPr lang="en-US" dirty="0" smtClean="0">
                <a:solidFill>
                  <a:schemeClr val="accent1">
                    <a:lumMod val="75000"/>
                  </a:schemeClr>
                </a:solidFill>
              </a:rPr>
              <a:t> </a:t>
            </a:r>
          </a:p>
        </p:txBody>
      </p:sp>
      <p:pic>
        <p:nvPicPr>
          <p:cNvPr id="17" name="Picture 16"/>
          <p:cNvPicPr>
            <a:picLocks noChangeAspect="1"/>
          </p:cNvPicPr>
          <p:nvPr/>
        </p:nvPicPr>
        <p:blipFill>
          <a:blip r:embed="rId3"/>
          <a:stretch>
            <a:fillRect/>
          </a:stretch>
        </p:blipFill>
        <p:spPr>
          <a:xfrm>
            <a:off x="6502400" y="2203919"/>
            <a:ext cx="145193" cy="245012"/>
          </a:xfrm>
          <a:prstGeom prst="rect">
            <a:avLst/>
          </a:prstGeom>
        </p:spPr>
      </p:pic>
      <p:pic>
        <p:nvPicPr>
          <p:cNvPr id="21" name="Picture 20"/>
          <p:cNvPicPr>
            <a:picLocks noChangeAspect="1"/>
          </p:cNvPicPr>
          <p:nvPr/>
        </p:nvPicPr>
        <p:blipFill>
          <a:blip r:embed="rId4"/>
          <a:stretch>
            <a:fillRect/>
          </a:stretch>
        </p:blipFill>
        <p:spPr>
          <a:xfrm>
            <a:off x="3962400" y="3126506"/>
            <a:ext cx="4267200" cy="469900"/>
          </a:xfrm>
          <a:prstGeom prst="rect">
            <a:avLst/>
          </a:prstGeom>
        </p:spPr>
      </p:pic>
      <p:pic>
        <p:nvPicPr>
          <p:cNvPr id="22" name="Picture 21"/>
          <p:cNvPicPr>
            <a:picLocks noChangeAspect="1"/>
          </p:cNvPicPr>
          <p:nvPr/>
        </p:nvPicPr>
        <p:blipFill>
          <a:blip r:embed="rId5"/>
          <a:stretch>
            <a:fillRect/>
          </a:stretch>
        </p:blipFill>
        <p:spPr>
          <a:xfrm>
            <a:off x="3721100" y="4219303"/>
            <a:ext cx="4749800" cy="838200"/>
          </a:xfrm>
          <a:prstGeom prst="rect">
            <a:avLst/>
          </a:prstGeom>
        </p:spPr>
      </p:pic>
      <p:pic>
        <p:nvPicPr>
          <p:cNvPr id="23" name="Picture 22"/>
          <p:cNvPicPr>
            <a:picLocks noChangeAspect="1"/>
          </p:cNvPicPr>
          <p:nvPr/>
        </p:nvPicPr>
        <p:blipFill>
          <a:blip r:embed="rId6"/>
          <a:stretch>
            <a:fillRect/>
          </a:stretch>
        </p:blipFill>
        <p:spPr>
          <a:xfrm>
            <a:off x="2032462" y="5816618"/>
            <a:ext cx="117475" cy="266988"/>
          </a:xfrm>
          <a:prstGeom prst="rect">
            <a:avLst/>
          </a:prstGeom>
        </p:spPr>
      </p:pic>
      <p:pic>
        <p:nvPicPr>
          <p:cNvPr id="24" name="Picture 23"/>
          <p:cNvPicPr>
            <a:picLocks noChangeAspect="1"/>
          </p:cNvPicPr>
          <p:nvPr/>
        </p:nvPicPr>
        <p:blipFill>
          <a:blip r:embed="rId7"/>
          <a:stretch>
            <a:fillRect/>
          </a:stretch>
        </p:blipFill>
        <p:spPr>
          <a:xfrm>
            <a:off x="4971193" y="5816618"/>
            <a:ext cx="255906" cy="246063"/>
          </a:xfrm>
          <a:prstGeom prst="rect">
            <a:avLst/>
          </a:prstGeom>
        </p:spPr>
      </p:pic>
      <p:pic>
        <p:nvPicPr>
          <p:cNvPr id="25" name="Picture 24"/>
          <p:cNvPicPr>
            <a:picLocks noChangeAspect="1"/>
          </p:cNvPicPr>
          <p:nvPr/>
        </p:nvPicPr>
        <p:blipFill>
          <a:blip r:embed="rId8"/>
          <a:stretch>
            <a:fillRect/>
          </a:stretch>
        </p:blipFill>
        <p:spPr>
          <a:xfrm>
            <a:off x="10987087" y="5833914"/>
            <a:ext cx="190639" cy="228767"/>
          </a:xfrm>
          <a:prstGeom prst="rect">
            <a:avLst/>
          </a:prstGeom>
        </p:spPr>
      </p:pic>
      <p:pic>
        <p:nvPicPr>
          <p:cNvPr id="11" name="Picture 10"/>
          <p:cNvPicPr>
            <a:picLocks noChangeAspect="1"/>
          </p:cNvPicPr>
          <p:nvPr/>
        </p:nvPicPr>
        <p:blipFill>
          <a:blip r:embed="rId9">
            <a:clrChange>
              <a:clrFrom>
                <a:srgbClr val="FFFFFF"/>
              </a:clrFrom>
              <a:clrTo>
                <a:srgbClr val="FFFFFF">
                  <a:alpha val="0"/>
                </a:srgbClr>
              </a:clrTo>
            </a:clrChange>
          </a:blip>
          <a:stretch>
            <a:fillRect/>
          </a:stretch>
        </p:blipFill>
        <p:spPr>
          <a:xfrm>
            <a:off x="10119360" y="5778500"/>
            <a:ext cx="2072640" cy="1079500"/>
          </a:xfrm>
          <a:prstGeom prst="rect">
            <a:avLst/>
          </a:prstGeom>
        </p:spPr>
      </p:pic>
    </p:spTree>
    <p:extLst>
      <p:ext uri="{BB962C8B-B14F-4D97-AF65-F5344CB8AC3E}">
        <p14:creationId xmlns:p14="http://schemas.microsoft.com/office/powerpoint/2010/main" val="188744144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59277"/>
            <a:ext cx="12192000" cy="811213"/>
          </a:xfrm>
          <a:prstGeom prst="rect">
            <a:avLst/>
          </a:prstGeom>
          <a:solidFill>
            <a:srgbClr val="EAF4FC"/>
          </a:solidFill>
          <a:ln>
            <a:solidFill>
              <a:srgbClr val="EAF4F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p:cNvSpPr txBox="1">
            <a:spLocks/>
          </p:cNvSpPr>
          <p:nvPr/>
        </p:nvSpPr>
        <p:spPr>
          <a:xfrm>
            <a:off x="965200" y="11111"/>
            <a:ext cx="10515600" cy="1325563"/>
          </a:xfrm>
          <a:prstGeom prst="rect">
            <a:avLst/>
          </a:prstGeom>
          <a:no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solidFill>
                  <a:srgbClr val="084184"/>
                </a:solidFill>
                <a:latin typeface="C4 Text" charset="0"/>
                <a:ea typeface="C4 Text" charset="0"/>
                <a:cs typeface="C4 Text" charset="0"/>
              </a:rPr>
              <a:t>OLS Vs. Random Effects, Toy Data</a:t>
            </a:r>
            <a:endParaRPr lang="en-US" dirty="0">
              <a:solidFill>
                <a:srgbClr val="084184"/>
              </a:solidFill>
              <a:latin typeface="C4 Text" charset="0"/>
              <a:ea typeface="C4 Text" charset="0"/>
              <a:cs typeface="C4 Text" charset="0"/>
            </a:endParaRPr>
          </a:p>
        </p:txBody>
      </p:sp>
      <p:pic>
        <p:nvPicPr>
          <p:cNvPr id="9" name="Picture 8"/>
          <p:cNvPicPr>
            <a:picLocks noChangeAspect="1"/>
          </p:cNvPicPr>
          <p:nvPr/>
        </p:nvPicPr>
        <p:blipFill>
          <a:blip r:embed="rId3"/>
          <a:stretch>
            <a:fillRect/>
          </a:stretch>
        </p:blipFill>
        <p:spPr>
          <a:xfrm>
            <a:off x="1016000" y="1209040"/>
            <a:ext cx="10160000" cy="5537200"/>
          </a:xfrm>
          <a:prstGeom prst="rect">
            <a:avLst/>
          </a:prstGeom>
        </p:spPr>
      </p:pic>
      <p:pic>
        <p:nvPicPr>
          <p:cNvPr id="5" name="Picture 4"/>
          <p:cNvPicPr>
            <a:picLocks noChangeAspect="1"/>
          </p:cNvPicPr>
          <p:nvPr/>
        </p:nvPicPr>
        <p:blipFill>
          <a:blip r:embed="rId4">
            <a:clrChange>
              <a:clrFrom>
                <a:srgbClr val="FFFFFF"/>
              </a:clrFrom>
              <a:clrTo>
                <a:srgbClr val="FFFFFF">
                  <a:alpha val="0"/>
                </a:srgbClr>
              </a:clrTo>
            </a:clrChange>
          </a:blip>
          <a:stretch>
            <a:fillRect/>
          </a:stretch>
        </p:blipFill>
        <p:spPr>
          <a:xfrm>
            <a:off x="10119360" y="5778500"/>
            <a:ext cx="2072640" cy="1079500"/>
          </a:xfrm>
          <a:prstGeom prst="rect">
            <a:avLst/>
          </a:prstGeom>
        </p:spPr>
      </p:pic>
    </p:spTree>
    <p:extLst>
      <p:ext uri="{BB962C8B-B14F-4D97-AF65-F5344CB8AC3E}">
        <p14:creationId xmlns:p14="http://schemas.microsoft.com/office/powerpoint/2010/main" val="136312710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596138" y="1236472"/>
            <a:ext cx="11036300" cy="5537200"/>
          </a:xfrm>
          <a:prstGeom prst="rect">
            <a:avLst/>
          </a:prstGeom>
        </p:spPr>
      </p:pic>
      <p:sp>
        <p:nvSpPr>
          <p:cNvPr id="7" name="Rectangle 6"/>
          <p:cNvSpPr/>
          <p:nvPr/>
        </p:nvSpPr>
        <p:spPr>
          <a:xfrm>
            <a:off x="0" y="59277"/>
            <a:ext cx="12192000" cy="811213"/>
          </a:xfrm>
          <a:prstGeom prst="rect">
            <a:avLst/>
          </a:prstGeom>
          <a:solidFill>
            <a:srgbClr val="EAF4FC"/>
          </a:solidFill>
          <a:ln>
            <a:solidFill>
              <a:srgbClr val="EAF4F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p:cNvSpPr txBox="1">
            <a:spLocks/>
          </p:cNvSpPr>
          <p:nvPr/>
        </p:nvSpPr>
        <p:spPr>
          <a:xfrm>
            <a:off x="773176" y="-89091"/>
            <a:ext cx="10515600" cy="1325563"/>
          </a:xfrm>
          <a:prstGeom prst="rect">
            <a:avLst/>
          </a:prstGeom>
          <a:no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solidFill>
                  <a:srgbClr val="084184"/>
                </a:solidFill>
                <a:latin typeface="C4 Text" charset="0"/>
                <a:ea typeface="C4 Text" charset="0"/>
                <a:cs typeface="C4 Text" charset="0"/>
              </a:rPr>
              <a:t>Ordinary Least Squares Fit, </a:t>
            </a:r>
            <a:endParaRPr lang="en-US" dirty="0">
              <a:solidFill>
                <a:srgbClr val="084184"/>
              </a:solidFill>
              <a:latin typeface="C4 Text" charset="0"/>
              <a:ea typeface="C4 Text" charset="0"/>
              <a:cs typeface="C4 Text" charset="0"/>
            </a:endParaRPr>
          </a:p>
        </p:txBody>
      </p:sp>
      <p:pic>
        <p:nvPicPr>
          <p:cNvPr id="9" name="Picture 8"/>
          <p:cNvPicPr>
            <a:picLocks noChangeAspect="1"/>
          </p:cNvPicPr>
          <p:nvPr/>
        </p:nvPicPr>
        <p:blipFill>
          <a:blip r:embed="rId3"/>
          <a:stretch>
            <a:fillRect/>
          </a:stretch>
        </p:blipFill>
        <p:spPr>
          <a:xfrm>
            <a:off x="7019639" y="350281"/>
            <a:ext cx="1054985" cy="446817"/>
          </a:xfrm>
          <a:prstGeom prst="rect">
            <a:avLst/>
          </a:prstGeom>
        </p:spPr>
      </p:pic>
      <p:pic>
        <p:nvPicPr>
          <p:cNvPr id="3" name="Picture 2"/>
          <p:cNvPicPr>
            <a:picLocks noChangeAspect="1"/>
          </p:cNvPicPr>
          <p:nvPr/>
        </p:nvPicPr>
        <p:blipFill>
          <a:blip r:embed="rId4"/>
          <a:stretch>
            <a:fillRect/>
          </a:stretch>
        </p:blipFill>
        <p:spPr>
          <a:xfrm>
            <a:off x="3943350" y="4565650"/>
            <a:ext cx="1690832" cy="552450"/>
          </a:xfrm>
          <a:prstGeom prst="rect">
            <a:avLst/>
          </a:prstGeom>
        </p:spPr>
      </p:pic>
      <p:pic>
        <p:nvPicPr>
          <p:cNvPr id="10" name="Picture 9"/>
          <p:cNvPicPr>
            <a:picLocks noChangeAspect="1"/>
          </p:cNvPicPr>
          <p:nvPr/>
        </p:nvPicPr>
        <p:blipFill>
          <a:blip r:embed="rId5">
            <a:clrChange>
              <a:clrFrom>
                <a:srgbClr val="FFFFFF"/>
              </a:clrFrom>
              <a:clrTo>
                <a:srgbClr val="FFFFFF">
                  <a:alpha val="0"/>
                </a:srgbClr>
              </a:clrTo>
            </a:clrChange>
          </a:blip>
          <a:stretch>
            <a:fillRect/>
          </a:stretch>
        </p:blipFill>
        <p:spPr>
          <a:xfrm>
            <a:off x="10119360" y="5778500"/>
            <a:ext cx="2072640" cy="1079500"/>
          </a:xfrm>
          <a:prstGeom prst="rect">
            <a:avLst/>
          </a:prstGeom>
        </p:spPr>
      </p:pic>
    </p:spTree>
    <p:extLst>
      <p:ext uri="{BB962C8B-B14F-4D97-AF65-F5344CB8AC3E}">
        <p14:creationId xmlns:p14="http://schemas.microsoft.com/office/powerpoint/2010/main" val="185151295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59277"/>
            <a:ext cx="12192000" cy="811213"/>
          </a:xfrm>
          <a:prstGeom prst="rect">
            <a:avLst/>
          </a:prstGeom>
          <a:solidFill>
            <a:srgbClr val="EAF4FC"/>
          </a:solidFill>
          <a:ln>
            <a:solidFill>
              <a:srgbClr val="EAF4F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3"/>
          <a:stretch>
            <a:fillRect/>
          </a:stretch>
        </p:blipFill>
        <p:spPr>
          <a:xfrm>
            <a:off x="244348" y="1199896"/>
            <a:ext cx="12014200" cy="5537200"/>
          </a:xfrm>
          <a:prstGeom prst="rect">
            <a:avLst/>
          </a:prstGeom>
        </p:spPr>
      </p:pic>
      <p:sp>
        <p:nvSpPr>
          <p:cNvPr id="10" name="Title 1"/>
          <p:cNvSpPr txBox="1">
            <a:spLocks/>
          </p:cNvSpPr>
          <p:nvPr/>
        </p:nvSpPr>
        <p:spPr>
          <a:xfrm>
            <a:off x="773176" y="-89091"/>
            <a:ext cx="10515600" cy="1325563"/>
          </a:xfrm>
          <a:prstGeom prst="rect">
            <a:avLst/>
          </a:prstGeom>
          <a:no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solidFill>
                  <a:srgbClr val="084184"/>
                </a:solidFill>
                <a:latin typeface="C4 Text" charset="0"/>
                <a:ea typeface="C4 Text" charset="0"/>
                <a:cs typeface="C4 Text" charset="0"/>
              </a:rPr>
              <a:t>Random Effects Model, Fixed Effects Only;</a:t>
            </a:r>
            <a:endParaRPr lang="en-US" dirty="0">
              <a:solidFill>
                <a:srgbClr val="084184"/>
              </a:solidFill>
              <a:latin typeface="C4 Text" charset="0"/>
              <a:ea typeface="C4 Text" charset="0"/>
              <a:cs typeface="C4 Text" charset="0"/>
            </a:endParaRPr>
          </a:p>
        </p:txBody>
      </p:sp>
      <p:pic>
        <p:nvPicPr>
          <p:cNvPr id="11" name="Picture 10"/>
          <p:cNvPicPr>
            <a:picLocks noChangeAspect="1"/>
          </p:cNvPicPr>
          <p:nvPr/>
        </p:nvPicPr>
        <p:blipFill>
          <a:blip r:embed="rId4"/>
          <a:stretch>
            <a:fillRect/>
          </a:stretch>
        </p:blipFill>
        <p:spPr>
          <a:xfrm>
            <a:off x="10475672" y="334921"/>
            <a:ext cx="949993" cy="502938"/>
          </a:xfrm>
          <a:prstGeom prst="rect">
            <a:avLst/>
          </a:prstGeom>
        </p:spPr>
      </p:pic>
      <p:pic>
        <p:nvPicPr>
          <p:cNvPr id="4" name="Picture 3"/>
          <p:cNvPicPr>
            <a:picLocks noChangeAspect="1"/>
          </p:cNvPicPr>
          <p:nvPr/>
        </p:nvPicPr>
        <p:blipFill>
          <a:blip r:embed="rId5"/>
          <a:stretch>
            <a:fillRect/>
          </a:stretch>
        </p:blipFill>
        <p:spPr>
          <a:xfrm>
            <a:off x="5835650" y="4248150"/>
            <a:ext cx="1293668" cy="514350"/>
          </a:xfrm>
          <a:prstGeom prst="rect">
            <a:avLst/>
          </a:prstGeom>
        </p:spPr>
      </p:pic>
      <p:pic>
        <p:nvPicPr>
          <p:cNvPr id="7" name="Picture 6"/>
          <p:cNvPicPr>
            <a:picLocks noChangeAspect="1"/>
          </p:cNvPicPr>
          <p:nvPr/>
        </p:nvPicPr>
        <p:blipFill>
          <a:blip r:embed="rId6">
            <a:clrChange>
              <a:clrFrom>
                <a:srgbClr val="FFFFFF"/>
              </a:clrFrom>
              <a:clrTo>
                <a:srgbClr val="FFFFFF">
                  <a:alpha val="0"/>
                </a:srgbClr>
              </a:clrTo>
            </a:clrChange>
          </a:blip>
          <a:stretch>
            <a:fillRect/>
          </a:stretch>
        </p:blipFill>
        <p:spPr>
          <a:xfrm>
            <a:off x="10119360" y="5778500"/>
            <a:ext cx="2072640" cy="1079500"/>
          </a:xfrm>
          <a:prstGeom prst="rect">
            <a:avLst/>
          </a:prstGeom>
        </p:spPr>
      </p:pic>
    </p:spTree>
    <p:extLst>
      <p:ext uri="{BB962C8B-B14F-4D97-AF65-F5344CB8AC3E}">
        <p14:creationId xmlns:p14="http://schemas.microsoft.com/office/powerpoint/2010/main" val="121591184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59277"/>
            <a:ext cx="12192000" cy="811213"/>
          </a:xfrm>
          <a:prstGeom prst="rect">
            <a:avLst/>
          </a:prstGeom>
          <a:solidFill>
            <a:srgbClr val="EAF4FC"/>
          </a:solidFill>
          <a:ln>
            <a:solidFill>
              <a:srgbClr val="EAF4F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p:cNvSpPr txBox="1">
            <a:spLocks/>
          </p:cNvSpPr>
          <p:nvPr/>
        </p:nvSpPr>
        <p:spPr>
          <a:xfrm>
            <a:off x="588010" y="-79947"/>
            <a:ext cx="10515600" cy="1325563"/>
          </a:xfrm>
          <a:prstGeom prst="rect">
            <a:avLst/>
          </a:prstGeom>
          <a:no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solidFill>
                  <a:srgbClr val="084184"/>
                </a:solidFill>
                <a:latin typeface="C4 Text" charset="0"/>
                <a:ea typeface="C4 Text" charset="0"/>
                <a:cs typeface="C4 Text" charset="0"/>
              </a:rPr>
              <a:t>Fixed and Random Effects; </a:t>
            </a:r>
            <a:endParaRPr lang="en-US" dirty="0">
              <a:solidFill>
                <a:srgbClr val="084184"/>
              </a:solidFill>
              <a:latin typeface="C4 Text" charset="0"/>
              <a:ea typeface="C4 Text" charset="0"/>
              <a:cs typeface="C4 Text" charset="0"/>
            </a:endParaRPr>
          </a:p>
        </p:txBody>
      </p:sp>
      <p:pic>
        <p:nvPicPr>
          <p:cNvPr id="9" name="Picture 8"/>
          <p:cNvPicPr>
            <a:picLocks noChangeAspect="1"/>
          </p:cNvPicPr>
          <p:nvPr/>
        </p:nvPicPr>
        <p:blipFill>
          <a:blip r:embed="rId3"/>
          <a:stretch>
            <a:fillRect/>
          </a:stretch>
        </p:blipFill>
        <p:spPr>
          <a:xfrm>
            <a:off x="6774942" y="360584"/>
            <a:ext cx="1841500" cy="469900"/>
          </a:xfrm>
          <a:prstGeom prst="rect">
            <a:avLst/>
          </a:prstGeom>
        </p:spPr>
      </p:pic>
      <p:pic>
        <p:nvPicPr>
          <p:cNvPr id="14" name="Picture 13"/>
          <p:cNvPicPr>
            <a:picLocks noChangeAspect="1"/>
          </p:cNvPicPr>
          <p:nvPr/>
        </p:nvPicPr>
        <p:blipFill>
          <a:blip r:embed="rId4"/>
          <a:stretch>
            <a:fillRect/>
          </a:stretch>
        </p:blipFill>
        <p:spPr>
          <a:xfrm>
            <a:off x="321310" y="1245616"/>
            <a:ext cx="11315700" cy="5537200"/>
          </a:xfrm>
          <a:prstGeom prst="rect">
            <a:avLst/>
          </a:prstGeom>
        </p:spPr>
      </p:pic>
      <p:cxnSp>
        <p:nvCxnSpPr>
          <p:cNvPr id="16" name="Straight Arrow Connector 15"/>
          <p:cNvCxnSpPr/>
          <p:nvPr/>
        </p:nvCxnSpPr>
        <p:spPr>
          <a:xfrm flipH="1">
            <a:off x="1498600" y="3035300"/>
            <a:ext cx="1435100" cy="2159000"/>
          </a:xfrm>
          <a:prstGeom prst="straightConnector1">
            <a:avLst/>
          </a:prstGeom>
          <a:ln w="47625">
            <a:solidFill>
              <a:srgbClr val="0B205A"/>
            </a:solidFill>
            <a:tailEnd type="triangle"/>
          </a:ln>
        </p:spPr>
        <p:style>
          <a:lnRef idx="1">
            <a:schemeClr val="accent1"/>
          </a:lnRef>
          <a:fillRef idx="0">
            <a:schemeClr val="accent1"/>
          </a:fillRef>
          <a:effectRef idx="0">
            <a:schemeClr val="accent1"/>
          </a:effectRef>
          <a:fontRef idx="minor">
            <a:schemeClr val="tx1"/>
          </a:fontRef>
        </p:style>
      </p:cxnSp>
      <p:pic>
        <p:nvPicPr>
          <p:cNvPr id="17" name="Picture 16"/>
          <p:cNvPicPr>
            <a:picLocks noChangeAspect="1"/>
          </p:cNvPicPr>
          <p:nvPr/>
        </p:nvPicPr>
        <p:blipFill>
          <a:blip r:embed="rId5"/>
          <a:stretch>
            <a:fillRect/>
          </a:stretch>
        </p:blipFill>
        <p:spPr>
          <a:xfrm>
            <a:off x="2216150" y="4368800"/>
            <a:ext cx="444500" cy="406400"/>
          </a:xfrm>
          <a:prstGeom prst="rect">
            <a:avLst/>
          </a:prstGeom>
        </p:spPr>
      </p:pic>
      <p:pic>
        <p:nvPicPr>
          <p:cNvPr id="18" name="Picture 17"/>
          <p:cNvPicPr>
            <a:picLocks noChangeAspect="1"/>
          </p:cNvPicPr>
          <p:nvPr/>
        </p:nvPicPr>
        <p:blipFill>
          <a:blip r:embed="rId6"/>
          <a:stretch>
            <a:fillRect/>
          </a:stretch>
        </p:blipFill>
        <p:spPr>
          <a:xfrm>
            <a:off x="5979160" y="4394200"/>
            <a:ext cx="1054100" cy="419100"/>
          </a:xfrm>
          <a:prstGeom prst="rect">
            <a:avLst/>
          </a:prstGeom>
        </p:spPr>
      </p:pic>
      <p:pic>
        <p:nvPicPr>
          <p:cNvPr id="19" name="Picture 18"/>
          <p:cNvPicPr>
            <a:picLocks noChangeAspect="1"/>
          </p:cNvPicPr>
          <p:nvPr/>
        </p:nvPicPr>
        <p:blipFill>
          <a:blip r:embed="rId7"/>
          <a:stretch>
            <a:fillRect/>
          </a:stretch>
        </p:blipFill>
        <p:spPr>
          <a:xfrm>
            <a:off x="2311400" y="5315934"/>
            <a:ext cx="2108200" cy="419100"/>
          </a:xfrm>
          <a:prstGeom prst="rect">
            <a:avLst/>
          </a:prstGeom>
        </p:spPr>
      </p:pic>
      <p:pic>
        <p:nvPicPr>
          <p:cNvPr id="10" name="Picture 9"/>
          <p:cNvPicPr>
            <a:picLocks noChangeAspect="1"/>
          </p:cNvPicPr>
          <p:nvPr/>
        </p:nvPicPr>
        <p:blipFill>
          <a:blip r:embed="rId8">
            <a:clrChange>
              <a:clrFrom>
                <a:srgbClr val="FFFFFF"/>
              </a:clrFrom>
              <a:clrTo>
                <a:srgbClr val="FFFFFF">
                  <a:alpha val="0"/>
                </a:srgbClr>
              </a:clrTo>
            </a:clrChange>
          </a:blip>
          <a:stretch>
            <a:fillRect/>
          </a:stretch>
        </p:blipFill>
        <p:spPr>
          <a:xfrm>
            <a:off x="10119360" y="5778500"/>
            <a:ext cx="2072640" cy="1079500"/>
          </a:xfrm>
          <a:prstGeom prst="rect">
            <a:avLst/>
          </a:prstGeom>
        </p:spPr>
      </p:pic>
    </p:spTree>
    <p:extLst>
      <p:ext uri="{BB962C8B-B14F-4D97-AF65-F5344CB8AC3E}">
        <p14:creationId xmlns:p14="http://schemas.microsoft.com/office/powerpoint/2010/main" val="117647466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0" y="381000"/>
            <a:ext cx="12192000" cy="6096000"/>
          </a:xfrm>
          <a:prstGeom prst="rect">
            <a:avLst/>
          </a:prstGeom>
        </p:spPr>
      </p:pic>
    </p:spTree>
    <p:extLst>
      <p:ext uri="{BB962C8B-B14F-4D97-AF65-F5344CB8AC3E}">
        <p14:creationId xmlns:p14="http://schemas.microsoft.com/office/powerpoint/2010/main" val="13836522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3">
            <a:alphaModFix amt="20000"/>
          </a:blip>
          <a:stretch>
            <a:fillRect/>
          </a:stretch>
        </p:blipFill>
        <p:spPr>
          <a:xfrm>
            <a:off x="0" y="381000"/>
            <a:ext cx="12192000" cy="6096000"/>
          </a:xfrm>
          <a:prstGeom prst="rect">
            <a:avLst/>
          </a:prstGeom>
          <a:effectLst>
            <a:softEdge rad="635000"/>
          </a:effectLst>
        </p:spPr>
      </p:pic>
      <p:pic>
        <p:nvPicPr>
          <p:cNvPr id="8" name="Picture 7"/>
          <p:cNvPicPr>
            <a:picLocks noChangeAspect="1"/>
          </p:cNvPicPr>
          <p:nvPr/>
        </p:nvPicPr>
        <p:blipFill>
          <a:blip r:embed="rId4"/>
          <a:stretch>
            <a:fillRect/>
          </a:stretch>
        </p:blipFill>
        <p:spPr>
          <a:xfrm>
            <a:off x="1524000" y="228600"/>
            <a:ext cx="9144000" cy="6400800"/>
          </a:xfrm>
          <a:prstGeom prst="rect">
            <a:avLst/>
          </a:prstGeom>
        </p:spPr>
      </p:pic>
      <p:pic>
        <p:nvPicPr>
          <p:cNvPr id="9" name="Picture 8"/>
          <p:cNvPicPr>
            <a:picLocks noChangeAspect="1"/>
          </p:cNvPicPr>
          <p:nvPr/>
        </p:nvPicPr>
        <p:blipFill>
          <a:blip r:embed="rId5"/>
          <a:stretch>
            <a:fillRect/>
          </a:stretch>
        </p:blipFill>
        <p:spPr>
          <a:xfrm>
            <a:off x="9886950" y="3346450"/>
            <a:ext cx="673100" cy="165100"/>
          </a:xfrm>
          <a:prstGeom prst="rect">
            <a:avLst/>
          </a:prstGeom>
        </p:spPr>
      </p:pic>
      <p:sp>
        <p:nvSpPr>
          <p:cNvPr id="10" name="Right Brace 9"/>
          <p:cNvSpPr/>
          <p:nvPr/>
        </p:nvSpPr>
        <p:spPr>
          <a:xfrm rot="16200000">
            <a:off x="3397250" y="-285750"/>
            <a:ext cx="533400" cy="1943100"/>
          </a:xfrm>
          <a:prstGeom prst="rightBrace">
            <a:avLst/>
          </a:prstGeom>
          <a:ln w="28575">
            <a:solidFill>
              <a:srgbClr val="B8C7D9"/>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TextBox 10"/>
          <p:cNvSpPr txBox="1"/>
          <p:nvPr/>
        </p:nvSpPr>
        <p:spPr>
          <a:xfrm rot="20427127">
            <a:off x="1676400" y="419099"/>
            <a:ext cx="1586203" cy="369332"/>
          </a:xfrm>
          <a:prstGeom prst="rect">
            <a:avLst/>
          </a:prstGeom>
          <a:noFill/>
        </p:spPr>
        <p:txBody>
          <a:bodyPr wrap="none" rtlCol="0">
            <a:spAutoFit/>
          </a:bodyPr>
          <a:lstStyle/>
          <a:p>
            <a:r>
              <a:rPr lang="en-US" dirty="0" smtClean="0">
                <a:solidFill>
                  <a:srgbClr val="B8C7D9"/>
                </a:solidFill>
              </a:rPr>
              <a:t>Training Period</a:t>
            </a:r>
            <a:endParaRPr lang="en-US" dirty="0">
              <a:solidFill>
                <a:srgbClr val="B8C7D9"/>
              </a:solidFill>
            </a:endParaRPr>
          </a:p>
        </p:txBody>
      </p:sp>
      <p:sp>
        <p:nvSpPr>
          <p:cNvPr id="13" name="Trapezoid 12"/>
          <p:cNvSpPr/>
          <p:nvPr/>
        </p:nvSpPr>
        <p:spPr>
          <a:xfrm rot="19448194">
            <a:off x="-774663" y="367936"/>
            <a:ext cx="3352726" cy="624056"/>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C4 Text" charset="0"/>
                <a:ea typeface="C4 Text" charset="0"/>
                <a:cs typeface="C4 Text" charset="0"/>
              </a:rPr>
              <a:t>Homeland Ratings</a:t>
            </a:r>
            <a:endParaRPr lang="en-US" dirty="0">
              <a:latin typeface="C4 Text" charset="0"/>
              <a:ea typeface="C4 Text" charset="0"/>
              <a:cs typeface="C4 Text" charset="0"/>
            </a:endParaRPr>
          </a:p>
        </p:txBody>
      </p:sp>
      <p:pic>
        <p:nvPicPr>
          <p:cNvPr id="14" name="Picture 13"/>
          <p:cNvPicPr>
            <a:picLocks noChangeAspect="1"/>
          </p:cNvPicPr>
          <p:nvPr/>
        </p:nvPicPr>
        <p:blipFill>
          <a:blip r:embed="rId6">
            <a:clrChange>
              <a:clrFrom>
                <a:srgbClr val="FFFFFF"/>
              </a:clrFrom>
              <a:clrTo>
                <a:srgbClr val="FFFFFF">
                  <a:alpha val="0"/>
                </a:srgbClr>
              </a:clrTo>
            </a:clrChange>
          </a:blip>
          <a:stretch>
            <a:fillRect/>
          </a:stretch>
        </p:blipFill>
        <p:spPr>
          <a:xfrm>
            <a:off x="10119360" y="5778500"/>
            <a:ext cx="2072640" cy="1079500"/>
          </a:xfrm>
          <a:prstGeom prst="rect">
            <a:avLst/>
          </a:prstGeom>
        </p:spPr>
      </p:pic>
    </p:spTree>
    <p:extLst>
      <p:ext uri="{BB962C8B-B14F-4D97-AF65-F5344CB8AC3E}">
        <p14:creationId xmlns:p14="http://schemas.microsoft.com/office/powerpoint/2010/main" val="205297657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alphaModFix amt="20000"/>
          </a:blip>
          <a:stretch>
            <a:fillRect/>
          </a:stretch>
        </p:blipFill>
        <p:spPr>
          <a:xfrm>
            <a:off x="0" y="381000"/>
            <a:ext cx="12192000" cy="6096000"/>
          </a:xfrm>
          <a:prstGeom prst="rect">
            <a:avLst/>
          </a:prstGeom>
          <a:effectLst>
            <a:softEdge rad="635000"/>
          </a:effectLst>
        </p:spPr>
      </p:pic>
      <p:pic>
        <p:nvPicPr>
          <p:cNvPr id="5" name="Picture 4"/>
          <p:cNvPicPr>
            <a:picLocks noChangeAspect="1"/>
          </p:cNvPicPr>
          <p:nvPr/>
        </p:nvPicPr>
        <p:blipFill>
          <a:blip r:embed="rId4"/>
          <a:stretch>
            <a:fillRect/>
          </a:stretch>
        </p:blipFill>
        <p:spPr>
          <a:xfrm>
            <a:off x="1524000" y="228600"/>
            <a:ext cx="9144000" cy="6400800"/>
          </a:xfrm>
          <a:prstGeom prst="rect">
            <a:avLst/>
          </a:prstGeom>
        </p:spPr>
      </p:pic>
      <p:pic>
        <p:nvPicPr>
          <p:cNvPr id="6" name="Picture 5"/>
          <p:cNvPicPr>
            <a:picLocks noChangeAspect="1"/>
          </p:cNvPicPr>
          <p:nvPr/>
        </p:nvPicPr>
        <p:blipFill>
          <a:blip r:embed="rId5"/>
          <a:stretch>
            <a:fillRect/>
          </a:stretch>
        </p:blipFill>
        <p:spPr>
          <a:xfrm>
            <a:off x="9829800" y="3244850"/>
            <a:ext cx="1879600" cy="368300"/>
          </a:xfrm>
          <a:prstGeom prst="rect">
            <a:avLst/>
          </a:prstGeom>
        </p:spPr>
      </p:pic>
      <p:sp>
        <p:nvSpPr>
          <p:cNvPr id="7" name="Right Brace 6"/>
          <p:cNvSpPr/>
          <p:nvPr/>
        </p:nvSpPr>
        <p:spPr>
          <a:xfrm rot="16200000">
            <a:off x="3397250" y="-285750"/>
            <a:ext cx="533400" cy="1943100"/>
          </a:xfrm>
          <a:prstGeom prst="rightBrace">
            <a:avLst/>
          </a:prstGeom>
          <a:ln w="28575">
            <a:solidFill>
              <a:srgbClr val="B8C7D9"/>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TextBox 7"/>
          <p:cNvSpPr txBox="1"/>
          <p:nvPr/>
        </p:nvSpPr>
        <p:spPr>
          <a:xfrm rot="20427127">
            <a:off x="1676400" y="419099"/>
            <a:ext cx="1586203" cy="369332"/>
          </a:xfrm>
          <a:prstGeom prst="rect">
            <a:avLst/>
          </a:prstGeom>
          <a:noFill/>
        </p:spPr>
        <p:txBody>
          <a:bodyPr wrap="none" rtlCol="0">
            <a:spAutoFit/>
          </a:bodyPr>
          <a:lstStyle/>
          <a:p>
            <a:r>
              <a:rPr lang="en-US" dirty="0" smtClean="0">
                <a:solidFill>
                  <a:srgbClr val="B8C7D9"/>
                </a:solidFill>
              </a:rPr>
              <a:t>Training Period</a:t>
            </a:r>
            <a:endParaRPr lang="en-US" dirty="0">
              <a:solidFill>
                <a:srgbClr val="B8C7D9"/>
              </a:solidFill>
            </a:endParaRPr>
          </a:p>
        </p:txBody>
      </p:sp>
      <p:sp>
        <p:nvSpPr>
          <p:cNvPr id="12" name="Trapezoid 11"/>
          <p:cNvSpPr/>
          <p:nvPr/>
        </p:nvSpPr>
        <p:spPr>
          <a:xfrm rot="19448194">
            <a:off x="-774663" y="367936"/>
            <a:ext cx="3352726" cy="624056"/>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C4 Text" charset="0"/>
                <a:ea typeface="C4 Text" charset="0"/>
                <a:cs typeface="C4 Text" charset="0"/>
              </a:rPr>
              <a:t>Homeland Ratings</a:t>
            </a:r>
            <a:endParaRPr lang="en-US" dirty="0">
              <a:latin typeface="C4 Text" charset="0"/>
              <a:ea typeface="C4 Text" charset="0"/>
              <a:cs typeface="C4 Text" charset="0"/>
            </a:endParaRPr>
          </a:p>
        </p:txBody>
      </p:sp>
      <p:pic>
        <p:nvPicPr>
          <p:cNvPr id="13" name="Picture 12"/>
          <p:cNvPicPr>
            <a:picLocks noChangeAspect="1"/>
          </p:cNvPicPr>
          <p:nvPr/>
        </p:nvPicPr>
        <p:blipFill>
          <a:blip r:embed="rId6">
            <a:clrChange>
              <a:clrFrom>
                <a:srgbClr val="FFFFFF"/>
              </a:clrFrom>
              <a:clrTo>
                <a:srgbClr val="FFFFFF">
                  <a:alpha val="0"/>
                </a:srgbClr>
              </a:clrTo>
            </a:clrChange>
          </a:blip>
          <a:stretch>
            <a:fillRect/>
          </a:stretch>
        </p:blipFill>
        <p:spPr>
          <a:xfrm>
            <a:off x="10119360" y="5778500"/>
            <a:ext cx="2072640" cy="1079500"/>
          </a:xfrm>
          <a:prstGeom prst="rect">
            <a:avLst/>
          </a:prstGeom>
        </p:spPr>
      </p:pic>
    </p:spTree>
    <p:extLst>
      <p:ext uri="{BB962C8B-B14F-4D97-AF65-F5344CB8AC3E}">
        <p14:creationId xmlns:p14="http://schemas.microsoft.com/office/powerpoint/2010/main" val="113669559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alphaModFix amt="20000"/>
          </a:blip>
          <a:stretch>
            <a:fillRect/>
          </a:stretch>
        </p:blipFill>
        <p:spPr>
          <a:xfrm>
            <a:off x="0" y="381000"/>
            <a:ext cx="12192000" cy="6096000"/>
          </a:xfrm>
          <a:prstGeom prst="rect">
            <a:avLst/>
          </a:prstGeom>
          <a:effectLst>
            <a:softEdge rad="635000"/>
          </a:effectLst>
        </p:spPr>
      </p:pic>
      <p:pic>
        <p:nvPicPr>
          <p:cNvPr id="4" name="Picture 3"/>
          <p:cNvPicPr>
            <a:picLocks noChangeAspect="1"/>
          </p:cNvPicPr>
          <p:nvPr/>
        </p:nvPicPr>
        <p:blipFill>
          <a:blip r:embed="rId4"/>
          <a:stretch>
            <a:fillRect/>
          </a:stretch>
        </p:blipFill>
        <p:spPr>
          <a:xfrm>
            <a:off x="1524000" y="228600"/>
            <a:ext cx="9144000" cy="6400800"/>
          </a:xfrm>
          <a:prstGeom prst="rect">
            <a:avLst/>
          </a:prstGeom>
        </p:spPr>
      </p:pic>
      <p:pic>
        <p:nvPicPr>
          <p:cNvPr id="5" name="Picture 4"/>
          <p:cNvPicPr>
            <a:picLocks noChangeAspect="1"/>
          </p:cNvPicPr>
          <p:nvPr/>
        </p:nvPicPr>
        <p:blipFill>
          <a:blip r:embed="rId5"/>
          <a:stretch>
            <a:fillRect/>
          </a:stretch>
        </p:blipFill>
        <p:spPr>
          <a:xfrm>
            <a:off x="9842500" y="3143250"/>
            <a:ext cx="2349500" cy="571500"/>
          </a:xfrm>
          <a:prstGeom prst="rect">
            <a:avLst/>
          </a:prstGeom>
        </p:spPr>
      </p:pic>
      <p:sp>
        <p:nvSpPr>
          <p:cNvPr id="6" name="Right Brace 5"/>
          <p:cNvSpPr/>
          <p:nvPr/>
        </p:nvSpPr>
        <p:spPr>
          <a:xfrm rot="16200000">
            <a:off x="3397250" y="-285750"/>
            <a:ext cx="533400" cy="1943100"/>
          </a:xfrm>
          <a:prstGeom prst="rightBrace">
            <a:avLst/>
          </a:prstGeom>
          <a:ln w="28575">
            <a:solidFill>
              <a:srgbClr val="B8C7D9"/>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TextBox 6"/>
          <p:cNvSpPr txBox="1"/>
          <p:nvPr/>
        </p:nvSpPr>
        <p:spPr>
          <a:xfrm rot="20427127">
            <a:off x="1676400" y="419099"/>
            <a:ext cx="1586203" cy="369332"/>
          </a:xfrm>
          <a:prstGeom prst="rect">
            <a:avLst/>
          </a:prstGeom>
          <a:noFill/>
        </p:spPr>
        <p:txBody>
          <a:bodyPr wrap="none" rtlCol="0">
            <a:spAutoFit/>
          </a:bodyPr>
          <a:lstStyle/>
          <a:p>
            <a:r>
              <a:rPr lang="en-US" dirty="0" smtClean="0">
                <a:solidFill>
                  <a:srgbClr val="B8C7D9"/>
                </a:solidFill>
              </a:rPr>
              <a:t>Training Period</a:t>
            </a:r>
            <a:endParaRPr lang="en-US" dirty="0">
              <a:solidFill>
                <a:srgbClr val="B8C7D9"/>
              </a:solidFill>
            </a:endParaRPr>
          </a:p>
        </p:txBody>
      </p:sp>
      <p:sp>
        <p:nvSpPr>
          <p:cNvPr id="9" name="Trapezoid 8"/>
          <p:cNvSpPr/>
          <p:nvPr/>
        </p:nvSpPr>
        <p:spPr>
          <a:xfrm rot="19448194">
            <a:off x="-774663" y="367936"/>
            <a:ext cx="3352726" cy="624056"/>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C4 Text" charset="0"/>
                <a:ea typeface="C4 Text" charset="0"/>
                <a:cs typeface="C4 Text" charset="0"/>
              </a:rPr>
              <a:t>Homeland Ratings</a:t>
            </a:r>
            <a:endParaRPr lang="en-US" dirty="0">
              <a:latin typeface="C4 Text" charset="0"/>
              <a:ea typeface="C4 Text" charset="0"/>
              <a:cs typeface="C4 Text" charset="0"/>
            </a:endParaRPr>
          </a:p>
        </p:txBody>
      </p:sp>
      <p:pic>
        <p:nvPicPr>
          <p:cNvPr id="11" name="Picture 10"/>
          <p:cNvPicPr>
            <a:picLocks noChangeAspect="1"/>
          </p:cNvPicPr>
          <p:nvPr/>
        </p:nvPicPr>
        <p:blipFill>
          <a:blip r:embed="rId6">
            <a:clrChange>
              <a:clrFrom>
                <a:srgbClr val="FFFFFF"/>
              </a:clrFrom>
              <a:clrTo>
                <a:srgbClr val="FFFFFF">
                  <a:alpha val="0"/>
                </a:srgbClr>
              </a:clrTo>
            </a:clrChange>
          </a:blip>
          <a:stretch>
            <a:fillRect/>
          </a:stretch>
        </p:blipFill>
        <p:spPr>
          <a:xfrm>
            <a:off x="10119360" y="5778500"/>
            <a:ext cx="2072640" cy="1079500"/>
          </a:xfrm>
          <a:prstGeom prst="rect">
            <a:avLst/>
          </a:prstGeom>
        </p:spPr>
      </p:pic>
    </p:spTree>
    <p:extLst>
      <p:ext uri="{BB962C8B-B14F-4D97-AF65-F5344CB8AC3E}">
        <p14:creationId xmlns:p14="http://schemas.microsoft.com/office/powerpoint/2010/main" val="24387079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2">
            <a:alphaModFix amt="20000"/>
          </a:blip>
          <a:stretch>
            <a:fillRect/>
          </a:stretch>
        </p:blipFill>
        <p:spPr>
          <a:xfrm>
            <a:off x="0" y="381000"/>
            <a:ext cx="12192000" cy="6096000"/>
          </a:xfrm>
          <a:prstGeom prst="rect">
            <a:avLst/>
          </a:prstGeom>
          <a:effectLst>
            <a:softEdge rad="635000"/>
          </a:effectLst>
        </p:spPr>
      </p:pic>
      <p:pic>
        <p:nvPicPr>
          <p:cNvPr id="5" name="Picture 4"/>
          <p:cNvPicPr>
            <a:picLocks noChangeAspect="1"/>
          </p:cNvPicPr>
          <p:nvPr/>
        </p:nvPicPr>
        <p:blipFill>
          <a:blip r:embed="rId3"/>
          <a:stretch>
            <a:fillRect/>
          </a:stretch>
        </p:blipFill>
        <p:spPr>
          <a:xfrm>
            <a:off x="9842500" y="3143250"/>
            <a:ext cx="2349500" cy="571500"/>
          </a:xfrm>
          <a:prstGeom prst="rect">
            <a:avLst/>
          </a:prstGeom>
        </p:spPr>
      </p:pic>
      <p:pic>
        <p:nvPicPr>
          <p:cNvPr id="6" name="Picture 5"/>
          <p:cNvPicPr>
            <a:picLocks noChangeAspect="1"/>
          </p:cNvPicPr>
          <p:nvPr/>
        </p:nvPicPr>
        <p:blipFill>
          <a:blip r:embed="rId4"/>
          <a:stretch>
            <a:fillRect/>
          </a:stretch>
        </p:blipFill>
        <p:spPr>
          <a:xfrm>
            <a:off x="1524000" y="228600"/>
            <a:ext cx="9144000" cy="6400800"/>
          </a:xfrm>
          <a:prstGeom prst="rect">
            <a:avLst/>
          </a:prstGeom>
        </p:spPr>
      </p:pic>
      <p:sp>
        <p:nvSpPr>
          <p:cNvPr id="7" name="Right Brace 6"/>
          <p:cNvSpPr/>
          <p:nvPr/>
        </p:nvSpPr>
        <p:spPr>
          <a:xfrm rot="16200000">
            <a:off x="3397250" y="-285750"/>
            <a:ext cx="533400" cy="1943100"/>
          </a:xfrm>
          <a:prstGeom prst="rightBrace">
            <a:avLst/>
          </a:prstGeom>
          <a:ln w="28575">
            <a:solidFill>
              <a:srgbClr val="B8C7D9"/>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TextBox 7"/>
          <p:cNvSpPr txBox="1"/>
          <p:nvPr/>
        </p:nvSpPr>
        <p:spPr>
          <a:xfrm rot="20427127">
            <a:off x="1676400" y="419099"/>
            <a:ext cx="1586203" cy="369332"/>
          </a:xfrm>
          <a:prstGeom prst="rect">
            <a:avLst/>
          </a:prstGeom>
          <a:noFill/>
        </p:spPr>
        <p:txBody>
          <a:bodyPr wrap="none" rtlCol="0">
            <a:spAutoFit/>
          </a:bodyPr>
          <a:lstStyle/>
          <a:p>
            <a:r>
              <a:rPr lang="en-US" dirty="0" smtClean="0">
                <a:solidFill>
                  <a:srgbClr val="B8C7D9"/>
                </a:solidFill>
              </a:rPr>
              <a:t>Training Period</a:t>
            </a:r>
            <a:endParaRPr lang="en-US" dirty="0">
              <a:solidFill>
                <a:srgbClr val="B8C7D9"/>
              </a:solidFill>
            </a:endParaRPr>
          </a:p>
        </p:txBody>
      </p:sp>
      <p:sp>
        <p:nvSpPr>
          <p:cNvPr id="9" name="Right Brace 8"/>
          <p:cNvSpPr/>
          <p:nvPr/>
        </p:nvSpPr>
        <p:spPr>
          <a:xfrm rot="16200000">
            <a:off x="6959600" y="-1803401"/>
            <a:ext cx="533400" cy="4978400"/>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TextBox 10"/>
          <p:cNvSpPr txBox="1"/>
          <p:nvPr/>
        </p:nvSpPr>
        <p:spPr>
          <a:xfrm rot="1256223">
            <a:off x="8918327" y="254723"/>
            <a:ext cx="1215141" cy="369332"/>
          </a:xfrm>
          <a:prstGeom prst="rect">
            <a:avLst/>
          </a:prstGeom>
          <a:noFill/>
        </p:spPr>
        <p:txBody>
          <a:bodyPr wrap="none" rtlCol="0">
            <a:spAutoFit/>
          </a:bodyPr>
          <a:lstStyle/>
          <a:p>
            <a:r>
              <a:rPr lang="en-US" dirty="0" smtClean="0"/>
              <a:t>Test Period</a:t>
            </a:r>
            <a:endParaRPr lang="en-US" dirty="0"/>
          </a:p>
        </p:txBody>
      </p:sp>
      <p:sp>
        <p:nvSpPr>
          <p:cNvPr id="12" name="Trapezoid 11"/>
          <p:cNvSpPr/>
          <p:nvPr/>
        </p:nvSpPr>
        <p:spPr>
          <a:xfrm rot="19448194">
            <a:off x="-774663" y="367936"/>
            <a:ext cx="3352726" cy="624056"/>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C4 Text" charset="0"/>
                <a:ea typeface="C4 Text" charset="0"/>
                <a:cs typeface="C4 Text" charset="0"/>
              </a:rPr>
              <a:t>Homeland Ratings</a:t>
            </a:r>
            <a:endParaRPr lang="en-US" dirty="0">
              <a:latin typeface="C4 Text" charset="0"/>
              <a:ea typeface="C4 Text" charset="0"/>
              <a:cs typeface="C4 Text" charset="0"/>
            </a:endParaRPr>
          </a:p>
        </p:txBody>
      </p:sp>
      <p:pic>
        <p:nvPicPr>
          <p:cNvPr id="14" name="Picture 13"/>
          <p:cNvPicPr>
            <a:picLocks noChangeAspect="1"/>
          </p:cNvPicPr>
          <p:nvPr/>
        </p:nvPicPr>
        <p:blipFill>
          <a:blip r:embed="rId5">
            <a:clrChange>
              <a:clrFrom>
                <a:srgbClr val="FFFFFF"/>
              </a:clrFrom>
              <a:clrTo>
                <a:srgbClr val="FFFFFF">
                  <a:alpha val="0"/>
                </a:srgbClr>
              </a:clrTo>
            </a:clrChange>
          </a:blip>
          <a:stretch>
            <a:fillRect/>
          </a:stretch>
        </p:blipFill>
        <p:spPr>
          <a:xfrm>
            <a:off x="10119360" y="5778500"/>
            <a:ext cx="2072640" cy="1079500"/>
          </a:xfrm>
          <a:prstGeom prst="rect">
            <a:avLst/>
          </a:prstGeom>
        </p:spPr>
      </p:pic>
    </p:spTree>
    <p:extLst>
      <p:ext uri="{BB962C8B-B14F-4D97-AF65-F5344CB8AC3E}">
        <p14:creationId xmlns:p14="http://schemas.microsoft.com/office/powerpoint/2010/main" val="59777352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461502"/>
            <a:ext cx="10515600" cy="5264151"/>
          </a:xfrm>
        </p:spPr>
        <p:txBody>
          <a:bodyPr>
            <a:normAutofit/>
          </a:bodyPr>
          <a:lstStyle/>
          <a:p>
            <a:r>
              <a:rPr lang="en-US" sz="3200" dirty="0" smtClean="0">
                <a:solidFill>
                  <a:schemeClr val="accent1">
                    <a:lumMod val="75000"/>
                  </a:schemeClr>
                </a:solidFill>
              </a:rPr>
              <a:t>The TV Rating (TVR) is the currency of the TV ad market. 1 TVR represents 1% of viewing </a:t>
            </a:r>
            <a:r>
              <a:rPr lang="en-US" sz="3200" dirty="0" smtClean="0">
                <a:solidFill>
                  <a:schemeClr val="accent1">
                    <a:lumMod val="75000"/>
                  </a:schemeClr>
                </a:solidFill>
                <a:latin typeface="C4 Text" charset="0"/>
                <a:ea typeface="C4 Text" charset="0"/>
                <a:cs typeface="C4 Text" charset="0"/>
              </a:rPr>
              <a:t>from</a:t>
            </a:r>
            <a:r>
              <a:rPr lang="en-US" sz="3200" dirty="0" smtClean="0">
                <a:solidFill>
                  <a:schemeClr val="accent1">
                    <a:lumMod val="75000"/>
                  </a:schemeClr>
                </a:solidFill>
              </a:rPr>
              <a:t> a whole demographic.</a:t>
            </a:r>
          </a:p>
          <a:p>
            <a:endParaRPr lang="en-US" sz="3200" dirty="0" smtClean="0">
              <a:solidFill>
                <a:schemeClr val="accent1">
                  <a:lumMod val="75000"/>
                </a:schemeClr>
              </a:solidFill>
            </a:endParaRPr>
          </a:p>
          <a:p>
            <a:r>
              <a:rPr lang="en-US" sz="3200" dirty="0" smtClean="0">
                <a:solidFill>
                  <a:schemeClr val="accent1">
                    <a:lumMod val="75000"/>
                  </a:schemeClr>
                </a:solidFill>
              </a:rPr>
              <a:t>British Audience Research Board (BARB) is jointly funded by advertisers and broadcasters to be an independent body trusted with measuring TV viewership.</a:t>
            </a:r>
            <a:r>
              <a:rPr lang="en-US" dirty="0">
                <a:solidFill>
                  <a:schemeClr val="accent1">
                    <a:lumMod val="75000"/>
                  </a:schemeClr>
                </a:solidFill>
              </a:rPr>
              <a:t/>
            </a:r>
            <a:br>
              <a:rPr lang="en-US" dirty="0">
                <a:solidFill>
                  <a:schemeClr val="accent1">
                    <a:lumMod val="75000"/>
                  </a:schemeClr>
                </a:solidFill>
              </a:rPr>
            </a:br>
            <a:endParaRPr lang="en-US" dirty="0" smtClean="0">
              <a:solidFill>
                <a:schemeClr val="accent1">
                  <a:lumMod val="75000"/>
                </a:schemeClr>
              </a:solidFill>
            </a:endParaRPr>
          </a:p>
          <a:p>
            <a:r>
              <a:rPr lang="en-US" sz="3200" dirty="0" smtClean="0">
                <a:solidFill>
                  <a:schemeClr val="accent1">
                    <a:lumMod val="75000"/>
                  </a:schemeClr>
                </a:solidFill>
              </a:rPr>
              <a:t>BARB measurements are based on data collected from 5100 homes, chosen to be representative of the UK populace.</a:t>
            </a:r>
            <a:br>
              <a:rPr lang="en-US" sz="3200" dirty="0" smtClean="0">
                <a:solidFill>
                  <a:schemeClr val="accent1">
                    <a:lumMod val="75000"/>
                  </a:schemeClr>
                </a:solidFill>
              </a:rPr>
            </a:br>
            <a:endParaRPr lang="en-US" sz="3200" dirty="0" smtClean="0">
              <a:solidFill>
                <a:schemeClr val="accent1">
                  <a:lumMod val="75000"/>
                </a:schemeClr>
              </a:solidFill>
            </a:endParaRPr>
          </a:p>
        </p:txBody>
      </p:sp>
      <p:sp>
        <p:nvSpPr>
          <p:cNvPr id="5" name="Rectangle 4"/>
          <p:cNvSpPr/>
          <p:nvPr/>
        </p:nvSpPr>
        <p:spPr>
          <a:xfrm>
            <a:off x="0" y="268287"/>
            <a:ext cx="12192000" cy="811213"/>
          </a:xfrm>
          <a:prstGeom prst="rect">
            <a:avLst/>
          </a:prstGeom>
          <a:solidFill>
            <a:srgbClr val="EAF4FC"/>
          </a:solidFill>
          <a:ln>
            <a:solidFill>
              <a:srgbClr val="EAF4F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p:cNvSpPr txBox="1">
            <a:spLocks/>
          </p:cNvSpPr>
          <p:nvPr/>
        </p:nvSpPr>
        <p:spPr>
          <a:xfrm>
            <a:off x="965200" y="11111"/>
            <a:ext cx="10515600" cy="1325563"/>
          </a:xfrm>
          <a:prstGeom prst="rect">
            <a:avLst/>
          </a:prstGeom>
          <a:no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solidFill>
                  <a:srgbClr val="084184"/>
                </a:solidFill>
                <a:latin typeface="C4 Text" charset="0"/>
                <a:ea typeface="C4 Text" charset="0"/>
                <a:cs typeface="C4 Text" charset="0"/>
              </a:rPr>
              <a:t>TV Ratings &amp; The Ad Market</a:t>
            </a:r>
            <a:endParaRPr lang="en-US" dirty="0">
              <a:solidFill>
                <a:srgbClr val="084184"/>
              </a:solidFill>
              <a:latin typeface="C4 Text" charset="0"/>
              <a:ea typeface="C4 Text" charset="0"/>
              <a:cs typeface="C4 Text" charset="0"/>
            </a:endParaRPr>
          </a:p>
        </p:txBody>
      </p:sp>
      <p:pic>
        <p:nvPicPr>
          <p:cNvPr id="6" name="Picture 5"/>
          <p:cNvPicPr>
            <a:picLocks noChangeAspect="1"/>
          </p:cNvPicPr>
          <p:nvPr/>
        </p:nvPicPr>
        <p:blipFill>
          <a:blip r:embed="rId3"/>
          <a:stretch>
            <a:fillRect/>
          </a:stretch>
        </p:blipFill>
        <p:spPr>
          <a:xfrm>
            <a:off x="10119360" y="5778500"/>
            <a:ext cx="2072640" cy="1079500"/>
          </a:xfrm>
          <a:prstGeom prst="rect">
            <a:avLst/>
          </a:prstGeom>
        </p:spPr>
      </p:pic>
    </p:spTree>
    <p:extLst>
      <p:ext uri="{BB962C8B-B14F-4D97-AF65-F5344CB8AC3E}">
        <p14:creationId xmlns:p14="http://schemas.microsoft.com/office/powerpoint/2010/main" val="200505526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alphaModFix amt="20000"/>
          </a:blip>
          <a:stretch>
            <a:fillRect/>
          </a:stretch>
        </p:blipFill>
        <p:spPr>
          <a:xfrm>
            <a:off x="0" y="381000"/>
            <a:ext cx="12192000" cy="6096000"/>
          </a:xfrm>
          <a:prstGeom prst="rect">
            <a:avLst/>
          </a:prstGeom>
          <a:effectLst>
            <a:softEdge rad="635000"/>
          </a:effectLst>
        </p:spPr>
      </p:pic>
      <p:pic>
        <p:nvPicPr>
          <p:cNvPr id="5" name="Picture 4"/>
          <p:cNvPicPr>
            <a:picLocks noChangeAspect="1"/>
          </p:cNvPicPr>
          <p:nvPr/>
        </p:nvPicPr>
        <p:blipFill>
          <a:blip r:embed="rId4"/>
          <a:stretch>
            <a:fillRect/>
          </a:stretch>
        </p:blipFill>
        <p:spPr>
          <a:xfrm>
            <a:off x="9842500" y="3143250"/>
            <a:ext cx="2349500" cy="571500"/>
          </a:xfrm>
          <a:prstGeom prst="rect">
            <a:avLst/>
          </a:prstGeom>
        </p:spPr>
      </p:pic>
      <p:pic>
        <p:nvPicPr>
          <p:cNvPr id="6" name="Picture 5"/>
          <p:cNvPicPr>
            <a:picLocks noChangeAspect="1"/>
          </p:cNvPicPr>
          <p:nvPr/>
        </p:nvPicPr>
        <p:blipFill>
          <a:blip r:embed="rId5"/>
          <a:stretch>
            <a:fillRect/>
          </a:stretch>
        </p:blipFill>
        <p:spPr>
          <a:xfrm>
            <a:off x="1524000" y="228600"/>
            <a:ext cx="9144000" cy="6400800"/>
          </a:xfrm>
          <a:prstGeom prst="rect">
            <a:avLst/>
          </a:prstGeom>
        </p:spPr>
      </p:pic>
      <p:sp>
        <p:nvSpPr>
          <p:cNvPr id="9" name="Right Brace 8"/>
          <p:cNvSpPr/>
          <p:nvPr/>
        </p:nvSpPr>
        <p:spPr>
          <a:xfrm rot="16200000">
            <a:off x="3397250" y="-285750"/>
            <a:ext cx="533400" cy="1943100"/>
          </a:xfrm>
          <a:prstGeom prst="rightBrace">
            <a:avLst/>
          </a:prstGeom>
          <a:ln w="28575">
            <a:solidFill>
              <a:srgbClr val="B8C7D9"/>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TextBox 16"/>
          <p:cNvSpPr txBox="1"/>
          <p:nvPr/>
        </p:nvSpPr>
        <p:spPr>
          <a:xfrm rot="20427127">
            <a:off x="1676400" y="419099"/>
            <a:ext cx="1586203" cy="369332"/>
          </a:xfrm>
          <a:prstGeom prst="rect">
            <a:avLst/>
          </a:prstGeom>
          <a:noFill/>
        </p:spPr>
        <p:txBody>
          <a:bodyPr wrap="none" rtlCol="0">
            <a:spAutoFit/>
          </a:bodyPr>
          <a:lstStyle/>
          <a:p>
            <a:r>
              <a:rPr lang="en-US" dirty="0" smtClean="0">
                <a:solidFill>
                  <a:srgbClr val="B8C7D9"/>
                </a:solidFill>
              </a:rPr>
              <a:t>Training Period</a:t>
            </a:r>
            <a:endParaRPr lang="en-US" dirty="0">
              <a:solidFill>
                <a:srgbClr val="B8C7D9"/>
              </a:solidFill>
            </a:endParaRPr>
          </a:p>
        </p:txBody>
      </p:sp>
      <p:sp>
        <p:nvSpPr>
          <p:cNvPr id="18" name="Right Brace 17"/>
          <p:cNvSpPr/>
          <p:nvPr/>
        </p:nvSpPr>
        <p:spPr>
          <a:xfrm rot="16200000">
            <a:off x="6959600" y="-1803401"/>
            <a:ext cx="533400" cy="4978400"/>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TextBox 18"/>
          <p:cNvSpPr txBox="1"/>
          <p:nvPr/>
        </p:nvSpPr>
        <p:spPr>
          <a:xfrm rot="1256223">
            <a:off x="8918327" y="254723"/>
            <a:ext cx="1215141" cy="369332"/>
          </a:xfrm>
          <a:prstGeom prst="rect">
            <a:avLst/>
          </a:prstGeom>
          <a:noFill/>
        </p:spPr>
        <p:txBody>
          <a:bodyPr wrap="none" rtlCol="0">
            <a:spAutoFit/>
          </a:bodyPr>
          <a:lstStyle/>
          <a:p>
            <a:r>
              <a:rPr lang="en-US" dirty="0" smtClean="0"/>
              <a:t>Test Period</a:t>
            </a:r>
            <a:endParaRPr lang="en-US" dirty="0"/>
          </a:p>
        </p:txBody>
      </p:sp>
      <p:sp>
        <p:nvSpPr>
          <p:cNvPr id="12" name="Trapezoid 11"/>
          <p:cNvSpPr/>
          <p:nvPr/>
        </p:nvSpPr>
        <p:spPr>
          <a:xfrm rot="19448194">
            <a:off x="-774663" y="367936"/>
            <a:ext cx="3352726" cy="624056"/>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C4 Text" charset="0"/>
                <a:ea typeface="C4 Text" charset="0"/>
                <a:cs typeface="C4 Text" charset="0"/>
              </a:rPr>
              <a:t>Homeland Ratings</a:t>
            </a:r>
            <a:endParaRPr lang="en-US" dirty="0">
              <a:latin typeface="C4 Text" charset="0"/>
              <a:ea typeface="C4 Text" charset="0"/>
              <a:cs typeface="C4 Text" charset="0"/>
            </a:endParaRPr>
          </a:p>
        </p:txBody>
      </p:sp>
      <p:pic>
        <p:nvPicPr>
          <p:cNvPr id="13" name="Picture 12"/>
          <p:cNvPicPr>
            <a:picLocks noChangeAspect="1"/>
          </p:cNvPicPr>
          <p:nvPr/>
        </p:nvPicPr>
        <p:blipFill>
          <a:blip r:embed="rId6">
            <a:clrChange>
              <a:clrFrom>
                <a:srgbClr val="FFFFFF"/>
              </a:clrFrom>
              <a:clrTo>
                <a:srgbClr val="FFFFFF">
                  <a:alpha val="0"/>
                </a:srgbClr>
              </a:clrTo>
            </a:clrChange>
          </a:blip>
          <a:stretch>
            <a:fillRect/>
          </a:stretch>
        </p:blipFill>
        <p:spPr>
          <a:xfrm>
            <a:off x="10119360" y="5778500"/>
            <a:ext cx="2072640" cy="1079500"/>
          </a:xfrm>
          <a:prstGeom prst="rect">
            <a:avLst/>
          </a:prstGeom>
        </p:spPr>
      </p:pic>
    </p:spTree>
    <p:extLst>
      <p:ext uri="{BB962C8B-B14F-4D97-AF65-F5344CB8AC3E}">
        <p14:creationId xmlns:p14="http://schemas.microsoft.com/office/powerpoint/2010/main" val="150424977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59277"/>
            <a:ext cx="12192000" cy="811213"/>
          </a:xfrm>
          <a:prstGeom prst="rect">
            <a:avLst/>
          </a:prstGeom>
          <a:solidFill>
            <a:srgbClr val="EAF4FC"/>
          </a:solidFill>
          <a:ln>
            <a:solidFill>
              <a:srgbClr val="EAF4F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588010" y="-116523"/>
            <a:ext cx="11463782" cy="1325563"/>
          </a:xfrm>
          <a:prstGeom prst="rect">
            <a:avLst/>
          </a:prstGeom>
          <a:no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solidFill>
                  <a:srgbClr val="084184"/>
                </a:solidFill>
                <a:latin typeface="C4 Text" charset="0"/>
                <a:ea typeface="C4 Text" charset="0"/>
                <a:cs typeface="C4 Text" charset="0"/>
              </a:rPr>
              <a:t>Estimating a ‘drifting’ mean</a:t>
            </a:r>
            <a:endParaRPr lang="en-US" dirty="0">
              <a:solidFill>
                <a:srgbClr val="084184"/>
              </a:solidFill>
              <a:latin typeface="C4 Text" charset="0"/>
              <a:ea typeface="C4 Text" charset="0"/>
              <a:cs typeface="C4 Text" charset="0"/>
            </a:endParaRPr>
          </a:p>
        </p:txBody>
      </p:sp>
      <p:sp>
        <p:nvSpPr>
          <p:cNvPr id="6" name="Content Placeholder 2"/>
          <p:cNvSpPr txBox="1">
            <a:spLocks/>
          </p:cNvSpPr>
          <p:nvPr/>
        </p:nvSpPr>
        <p:spPr>
          <a:xfrm>
            <a:off x="965200" y="1104900"/>
            <a:ext cx="10515600" cy="539502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smtClean="0">
                <a:solidFill>
                  <a:schemeClr val="accent1">
                    <a:lumMod val="75000"/>
                  </a:schemeClr>
                </a:solidFill>
                <a:latin typeface="C4 Text" charset="0"/>
                <a:ea typeface="C4 Text" charset="0"/>
                <a:cs typeface="C4 Text" charset="0"/>
              </a:rPr>
              <a:t>Simple method: Down-weight or </a:t>
            </a:r>
            <a:r>
              <a:rPr lang="en-US" b="1" dirty="0" smtClean="0">
                <a:solidFill>
                  <a:schemeClr val="accent1">
                    <a:lumMod val="75000"/>
                  </a:schemeClr>
                </a:solidFill>
                <a:latin typeface="C4 Text" charset="0"/>
                <a:ea typeface="C4 Text" charset="0"/>
                <a:cs typeface="C4 Text" charset="0"/>
              </a:rPr>
              <a:t>forget</a:t>
            </a:r>
            <a:r>
              <a:rPr lang="en-US" dirty="0" smtClean="0">
                <a:solidFill>
                  <a:schemeClr val="accent1">
                    <a:lumMod val="75000"/>
                  </a:schemeClr>
                </a:solidFill>
                <a:latin typeface="C4 Text" charset="0"/>
                <a:ea typeface="C4 Text" charset="0"/>
                <a:cs typeface="C4 Text" charset="0"/>
              </a:rPr>
              <a:t>  old data, for data</a:t>
            </a:r>
            <a:br>
              <a:rPr lang="en-US" dirty="0" smtClean="0">
                <a:solidFill>
                  <a:schemeClr val="accent1">
                    <a:lumMod val="75000"/>
                  </a:schemeClr>
                </a:solidFill>
                <a:latin typeface="C4 Text" charset="0"/>
                <a:ea typeface="C4 Text" charset="0"/>
                <a:cs typeface="C4 Text" charset="0"/>
              </a:rPr>
            </a:br>
            <a:endParaRPr lang="en-US" b="1" dirty="0" smtClean="0">
              <a:solidFill>
                <a:schemeClr val="accent1">
                  <a:lumMod val="75000"/>
                </a:schemeClr>
              </a:solidFill>
              <a:latin typeface="C4 Text" charset="0"/>
              <a:ea typeface="C4 Text" charset="0"/>
              <a:cs typeface="C4 Text" charset="0"/>
            </a:endParaRPr>
          </a:p>
          <a:p>
            <a:endParaRPr lang="en-US" dirty="0">
              <a:solidFill>
                <a:schemeClr val="accent1">
                  <a:lumMod val="75000"/>
                </a:schemeClr>
              </a:solidFill>
              <a:latin typeface="C4 Text" charset="0"/>
              <a:ea typeface="C4 Text" charset="0"/>
              <a:cs typeface="C4 Text" charset="0"/>
            </a:endParaRPr>
          </a:p>
          <a:p>
            <a:endParaRPr lang="en-US" dirty="0" smtClean="0">
              <a:solidFill>
                <a:schemeClr val="accent1">
                  <a:lumMod val="75000"/>
                </a:schemeClr>
              </a:solidFill>
              <a:latin typeface="C4 Text" charset="0"/>
              <a:ea typeface="C4 Text" charset="0"/>
              <a:cs typeface="C4 Text" charset="0"/>
            </a:endParaRPr>
          </a:p>
          <a:p>
            <a:endParaRPr lang="en-US" dirty="0">
              <a:solidFill>
                <a:schemeClr val="accent1">
                  <a:lumMod val="75000"/>
                </a:schemeClr>
              </a:solidFill>
              <a:latin typeface="C4 Text" charset="0"/>
              <a:ea typeface="C4 Text" charset="0"/>
              <a:cs typeface="C4 Text" charset="0"/>
            </a:endParaRPr>
          </a:p>
          <a:p>
            <a:r>
              <a:rPr lang="en-US" dirty="0" smtClean="0">
                <a:solidFill>
                  <a:schemeClr val="accent1">
                    <a:lumMod val="75000"/>
                  </a:schemeClr>
                </a:solidFill>
                <a:latin typeface="C4 Text" charset="0"/>
                <a:ea typeface="C4 Text" charset="0"/>
                <a:cs typeface="C4 Text" charset="0"/>
              </a:rPr>
              <a:t>Same results can be achieved by setting a fixed </a:t>
            </a:r>
            <a:r>
              <a:rPr lang="en-US" b="1" dirty="0" smtClean="0">
                <a:solidFill>
                  <a:schemeClr val="accent1">
                    <a:lumMod val="75000"/>
                  </a:schemeClr>
                </a:solidFill>
                <a:latin typeface="C4 Text" charset="0"/>
                <a:ea typeface="C4 Text" charset="0"/>
                <a:cs typeface="C4 Text" charset="0"/>
              </a:rPr>
              <a:t>forgetting factor</a:t>
            </a:r>
            <a:r>
              <a:rPr lang="en-US" dirty="0" smtClean="0">
                <a:solidFill>
                  <a:schemeClr val="accent1">
                    <a:lumMod val="75000"/>
                  </a:schemeClr>
                </a:solidFill>
                <a:latin typeface="C4 Text" charset="0"/>
                <a:ea typeface="C4 Text" charset="0"/>
                <a:cs typeface="C4 Text" charset="0"/>
              </a:rPr>
              <a:t>             and recursively counting and accumulating the data. </a:t>
            </a:r>
            <a:br>
              <a:rPr lang="en-US" dirty="0" smtClean="0">
                <a:solidFill>
                  <a:schemeClr val="accent1">
                    <a:lumMod val="75000"/>
                  </a:schemeClr>
                </a:solidFill>
                <a:latin typeface="C4 Text" charset="0"/>
                <a:ea typeface="C4 Text" charset="0"/>
                <a:cs typeface="C4 Text" charset="0"/>
              </a:rPr>
            </a:br>
            <a:r>
              <a:rPr lang="en-US" dirty="0" smtClean="0">
                <a:solidFill>
                  <a:schemeClr val="accent1">
                    <a:lumMod val="75000"/>
                  </a:schemeClr>
                </a:solidFill>
                <a:latin typeface="C4 Text" charset="0"/>
                <a:ea typeface="C4 Text" charset="0"/>
                <a:cs typeface="C4 Text" charset="0"/>
              </a:rPr>
              <a:t/>
            </a:r>
            <a:br>
              <a:rPr lang="en-US" dirty="0" smtClean="0">
                <a:solidFill>
                  <a:schemeClr val="accent1">
                    <a:lumMod val="75000"/>
                  </a:schemeClr>
                </a:solidFill>
                <a:latin typeface="C4 Text" charset="0"/>
                <a:ea typeface="C4 Text" charset="0"/>
                <a:cs typeface="C4 Text" charset="0"/>
              </a:rPr>
            </a:br>
            <a:r>
              <a:rPr lang="en-US" dirty="0" smtClean="0">
                <a:solidFill>
                  <a:schemeClr val="accent1">
                    <a:lumMod val="75000"/>
                  </a:schemeClr>
                </a:solidFill>
                <a:latin typeface="C4 Text" charset="0"/>
                <a:ea typeface="C4 Text" charset="0"/>
                <a:cs typeface="C4 Text" charset="0"/>
              </a:rPr>
              <a:t/>
            </a:r>
            <a:br>
              <a:rPr lang="en-US" dirty="0" smtClean="0">
                <a:solidFill>
                  <a:schemeClr val="accent1">
                    <a:lumMod val="75000"/>
                  </a:schemeClr>
                </a:solidFill>
                <a:latin typeface="C4 Text" charset="0"/>
                <a:ea typeface="C4 Text" charset="0"/>
                <a:cs typeface="C4 Text" charset="0"/>
              </a:rPr>
            </a:br>
            <a:endParaRPr lang="en-US" dirty="0" smtClean="0">
              <a:solidFill>
                <a:schemeClr val="accent1">
                  <a:lumMod val="75000"/>
                </a:schemeClr>
              </a:solidFill>
              <a:latin typeface="C4 Text" charset="0"/>
              <a:ea typeface="C4 Text" charset="0"/>
              <a:cs typeface="C4 Text" charset="0"/>
            </a:endParaRPr>
          </a:p>
          <a:p>
            <a:r>
              <a:rPr lang="en-US" dirty="0" smtClean="0">
                <a:solidFill>
                  <a:schemeClr val="accent1">
                    <a:lumMod val="75000"/>
                  </a:schemeClr>
                </a:solidFill>
                <a:latin typeface="C4 Text" charset="0"/>
                <a:ea typeface="C4 Text" charset="0"/>
                <a:cs typeface="C4 Text" charset="0"/>
              </a:rPr>
              <a:t>These updates define the </a:t>
            </a:r>
            <a:r>
              <a:rPr lang="en-US" b="1" dirty="0" smtClean="0">
                <a:solidFill>
                  <a:schemeClr val="accent1">
                    <a:lumMod val="75000"/>
                  </a:schemeClr>
                </a:solidFill>
                <a:latin typeface="C4 Text" charset="0"/>
                <a:ea typeface="C4 Text" charset="0"/>
                <a:cs typeface="C4 Text" charset="0"/>
              </a:rPr>
              <a:t>recursive least squares </a:t>
            </a:r>
            <a:r>
              <a:rPr lang="en-US" dirty="0" smtClean="0">
                <a:solidFill>
                  <a:schemeClr val="accent1">
                    <a:lumMod val="75000"/>
                  </a:schemeClr>
                </a:solidFill>
                <a:latin typeface="C4 Text" charset="0"/>
                <a:ea typeface="C4 Text" charset="0"/>
                <a:cs typeface="C4 Text" charset="0"/>
              </a:rPr>
              <a:t>algorithm</a:t>
            </a:r>
            <a:br>
              <a:rPr lang="en-US" dirty="0" smtClean="0">
                <a:solidFill>
                  <a:schemeClr val="accent1">
                    <a:lumMod val="75000"/>
                  </a:schemeClr>
                </a:solidFill>
                <a:latin typeface="C4 Text" charset="0"/>
                <a:ea typeface="C4 Text" charset="0"/>
                <a:cs typeface="C4 Text" charset="0"/>
              </a:rPr>
            </a:br>
            <a:r>
              <a:rPr lang="en-US" dirty="0" smtClean="0">
                <a:solidFill>
                  <a:schemeClr val="accent1">
                    <a:lumMod val="75000"/>
                  </a:schemeClr>
                </a:solidFill>
                <a:latin typeface="C4 Text" charset="0"/>
                <a:ea typeface="C4 Text" charset="0"/>
                <a:cs typeface="C4 Text" charset="0"/>
              </a:rPr>
              <a:t>for estimating a time varying average.</a:t>
            </a:r>
          </a:p>
          <a:p>
            <a:endParaRPr lang="en-US" dirty="0">
              <a:solidFill>
                <a:schemeClr val="accent1">
                  <a:lumMod val="75000"/>
                </a:schemeClr>
              </a:solidFill>
              <a:latin typeface="C4 Text" charset="0"/>
              <a:ea typeface="C4 Text" charset="0"/>
              <a:cs typeface="C4 Text" charset="0"/>
            </a:endParaRPr>
          </a:p>
          <a:p>
            <a:endParaRPr lang="en-US" dirty="0" smtClean="0">
              <a:solidFill>
                <a:schemeClr val="accent1">
                  <a:lumMod val="75000"/>
                </a:schemeClr>
              </a:solidFill>
              <a:latin typeface="C4 Text" charset="0"/>
              <a:ea typeface="C4 Text" charset="0"/>
              <a:cs typeface="C4 Text" charset="0"/>
            </a:endParaRPr>
          </a:p>
          <a:p>
            <a:endParaRPr lang="en-US" dirty="0" smtClean="0">
              <a:solidFill>
                <a:schemeClr val="accent1">
                  <a:lumMod val="75000"/>
                </a:schemeClr>
              </a:solidFill>
              <a:latin typeface="C4 Text" charset="0"/>
              <a:ea typeface="C4 Text" charset="0"/>
              <a:cs typeface="C4 Text" charset="0"/>
            </a:endParaRPr>
          </a:p>
        </p:txBody>
      </p:sp>
      <p:pic>
        <p:nvPicPr>
          <p:cNvPr id="3" name="Picture 2"/>
          <p:cNvPicPr>
            <a:picLocks noChangeAspect="1"/>
          </p:cNvPicPr>
          <p:nvPr/>
        </p:nvPicPr>
        <p:blipFill>
          <a:blip r:embed="rId3"/>
          <a:stretch>
            <a:fillRect/>
          </a:stretch>
        </p:blipFill>
        <p:spPr>
          <a:xfrm>
            <a:off x="9594850" y="1226006"/>
            <a:ext cx="698500" cy="279400"/>
          </a:xfrm>
          <a:prstGeom prst="rect">
            <a:avLst/>
          </a:prstGeom>
        </p:spPr>
      </p:pic>
      <p:pic>
        <p:nvPicPr>
          <p:cNvPr id="11" name="Picture 10"/>
          <p:cNvPicPr>
            <a:picLocks noChangeAspect="1"/>
          </p:cNvPicPr>
          <p:nvPr/>
        </p:nvPicPr>
        <p:blipFill>
          <a:blip r:embed="rId4"/>
          <a:stretch>
            <a:fillRect/>
          </a:stretch>
        </p:blipFill>
        <p:spPr>
          <a:xfrm>
            <a:off x="1790700" y="1776373"/>
            <a:ext cx="8864600" cy="1257300"/>
          </a:xfrm>
          <a:prstGeom prst="rect">
            <a:avLst/>
          </a:prstGeom>
        </p:spPr>
      </p:pic>
      <p:pic>
        <p:nvPicPr>
          <p:cNvPr id="12" name="Picture 11"/>
          <p:cNvPicPr>
            <a:picLocks noChangeAspect="1"/>
          </p:cNvPicPr>
          <p:nvPr/>
        </p:nvPicPr>
        <p:blipFill>
          <a:blip r:embed="rId5"/>
          <a:stretch>
            <a:fillRect/>
          </a:stretch>
        </p:blipFill>
        <p:spPr>
          <a:xfrm>
            <a:off x="10807746" y="3613706"/>
            <a:ext cx="863554" cy="261977"/>
          </a:xfrm>
          <a:prstGeom prst="rect">
            <a:avLst/>
          </a:prstGeom>
        </p:spPr>
      </p:pic>
      <p:pic>
        <p:nvPicPr>
          <p:cNvPr id="13" name="Picture 12"/>
          <p:cNvPicPr>
            <a:picLocks noChangeAspect="1"/>
          </p:cNvPicPr>
          <p:nvPr/>
        </p:nvPicPr>
        <p:blipFill>
          <a:blip r:embed="rId6"/>
          <a:stretch>
            <a:fillRect/>
          </a:stretch>
        </p:blipFill>
        <p:spPr>
          <a:xfrm>
            <a:off x="1270000" y="4430316"/>
            <a:ext cx="9385300" cy="914400"/>
          </a:xfrm>
          <a:prstGeom prst="rect">
            <a:avLst/>
          </a:prstGeom>
        </p:spPr>
      </p:pic>
      <p:pic>
        <p:nvPicPr>
          <p:cNvPr id="9" name="Picture 8"/>
          <p:cNvPicPr>
            <a:picLocks noChangeAspect="1"/>
          </p:cNvPicPr>
          <p:nvPr/>
        </p:nvPicPr>
        <p:blipFill>
          <a:blip r:embed="rId7">
            <a:clrChange>
              <a:clrFrom>
                <a:srgbClr val="FFFFFF"/>
              </a:clrFrom>
              <a:clrTo>
                <a:srgbClr val="FFFFFF">
                  <a:alpha val="0"/>
                </a:srgbClr>
              </a:clrTo>
            </a:clrChange>
          </a:blip>
          <a:stretch>
            <a:fillRect/>
          </a:stretch>
        </p:blipFill>
        <p:spPr>
          <a:xfrm>
            <a:off x="10119360" y="5778500"/>
            <a:ext cx="2072640" cy="1079500"/>
          </a:xfrm>
          <a:prstGeom prst="rect">
            <a:avLst/>
          </a:prstGeom>
        </p:spPr>
      </p:pic>
    </p:spTree>
    <p:extLst>
      <p:ext uri="{BB962C8B-B14F-4D97-AF65-F5344CB8AC3E}">
        <p14:creationId xmlns:p14="http://schemas.microsoft.com/office/powerpoint/2010/main" val="99266353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5638800" y="1189203"/>
            <a:ext cx="6621234" cy="4843551"/>
          </a:xfrm>
          <a:prstGeom prst="rect">
            <a:avLst/>
          </a:prstGeom>
        </p:spPr>
      </p:pic>
      <p:pic>
        <p:nvPicPr>
          <p:cNvPr id="5" name="Picture 4"/>
          <p:cNvPicPr>
            <a:picLocks noChangeAspect="1"/>
          </p:cNvPicPr>
          <p:nvPr/>
        </p:nvPicPr>
        <p:blipFill>
          <a:blip r:embed="rId4"/>
          <a:stretch>
            <a:fillRect/>
          </a:stretch>
        </p:blipFill>
        <p:spPr>
          <a:xfrm>
            <a:off x="4904740" y="6032754"/>
            <a:ext cx="2349500" cy="571500"/>
          </a:xfrm>
          <a:prstGeom prst="rect">
            <a:avLst/>
          </a:prstGeom>
        </p:spPr>
      </p:pic>
      <p:pic>
        <p:nvPicPr>
          <p:cNvPr id="7" name="Picture 6"/>
          <p:cNvPicPr>
            <a:picLocks noChangeAspect="1"/>
          </p:cNvPicPr>
          <p:nvPr/>
        </p:nvPicPr>
        <p:blipFill>
          <a:blip r:embed="rId5"/>
          <a:stretch>
            <a:fillRect/>
          </a:stretch>
        </p:blipFill>
        <p:spPr>
          <a:xfrm>
            <a:off x="-234951" y="1209040"/>
            <a:ext cx="6919359" cy="4843551"/>
          </a:xfrm>
          <a:prstGeom prst="rect">
            <a:avLst/>
          </a:prstGeom>
        </p:spPr>
      </p:pic>
      <p:sp>
        <p:nvSpPr>
          <p:cNvPr id="8" name="Rectangle 7"/>
          <p:cNvSpPr/>
          <p:nvPr/>
        </p:nvSpPr>
        <p:spPr>
          <a:xfrm>
            <a:off x="0" y="59277"/>
            <a:ext cx="12192000" cy="811213"/>
          </a:xfrm>
          <a:prstGeom prst="rect">
            <a:avLst/>
          </a:prstGeom>
          <a:solidFill>
            <a:srgbClr val="EAF4FC"/>
          </a:solidFill>
          <a:ln>
            <a:solidFill>
              <a:srgbClr val="EAF4F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p:cNvSpPr txBox="1">
            <a:spLocks/>
          </p:cNvSpPr>
          <p:nvPr/>
        </p:nvSpPr>
        <p:spPr>
          <a:xfrm>
            <a:off x="588010" y="-116523"/>
            <a:ext cx="11463782" cy="1325563"/>
          </a:xfrm>
          <a:prstGeom prst="rect">
            <a:avLst/>
          </a:prstGeom>
          <a:no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solidFill>
                  <a:srgbClr val="084184"/>
                </a:solidFill>
                <a:latin typeface="C4 Text" charset="0"/>
                <a:ea typeface="C4 Text" charset="0"/>
                <a:cs typeface="C4 Text" charset="0"/>
              </a:rPr>
              <a:t>Recursive Least Squares for Homeland</a:t>
            </a:r>
            <a:endParaRPr lang="en-US" dirty="0">
              <a:solidFill>
                <a:srgbClr val="084184"/>
              </a:solidFill>
              <a:latin typeface="C4 Text" charset="0"/>
              <a:ea typeface="C4 Text" charset="0"/>
              <a:cs typeface="C4 Text" charset="0"/>
            </a:endParaRPr>
          </a:p>
        </p:txBody>
      </p:sp>
      <p:sp>
        <p:nvSpPr>
          <p:cNvPr id="10" name="TextBox 9"/>
          <p:cNvSpPr txBox="1"/>
          <p:nvPr/>
        </p:nvSpPr>
        <p:spPr>
          <a:xfrm>
            <a:off x="2119383" y="1384840"/>
            <a:ext cx="1988045" cy="369332"/>
          </a:xfrm>
          <a:prstGeom prst="rect">
            <a:avLst/>
          </a:prstGeom>
          <a:noFill/>
        </p:spPr>
        <p:txBody>
          <a:bodyPr wrap="none" rtlCol="0">
            <a:spAutoFit/>
          </a:bodyPr>
          <a:lstStyle/>
          <a:p>
            <a:r>
              <a:rPr lang="en-US" dirty="0" smtClean="0">
                <a:solidFill>
                  <a:schemeClr val="accent1">
                    <a:lumMod val="75000"/>
                  </a:schemeClr>
                </a:solidFill>
                <a:latin typeface="C4 Text" charset="0"/>
                <a:ea typeface="C4 Text" charset="0"/>
                <a:cs typeface="C4 Text" charset="0"/>
              </a:rPr>
              <a:t>No Online Learning</a:t>
            </a:r>
            <a:endParaRPr lang="en-US" dirty="0">
              <a:solidFill>
                <a:schemeClr val="accent1">
                  <a:lumMod val="75000"/>
                </a:schemeClr>
              </a:solidFill>
              <a:latin typeface="C4 Text" charset="0"/>
              <a:ea typeface="C4 Text" charset="0"/>
              <a:cs typeface="C4 Text" charset="0"/>
            </a:endParaRPr>
          </a:p>
        </p:txBody>
      </p:sp>
      <p:sp>
        <p:nvSpPr>
          <p:cNvPr id="11" name="TextBox 10"/>
          <p:cNvSpPr txBox="1"/>
          <p:nvPr/>
        </p:nvSpPr>
        <p:spPr>
          <a:xfrm>
            <a:off x="7955394" y="1343087"/>
            <a:ext cx="2168479" cy="369332"/>
          </a:xfrm>
          <a:prstGeom prst="rect">
            <a:avLst/>
          </a:prstGeom>
          <a:noFill/>
        </p:spPr>
        <p:txBody>
          <a:bodyPr wrap="none" rtlCol="0">
            <a:spAutoFit/>
          </a:bodyPr>
          <a:lstStyle/>
          <a:p>
            <a:r>
              <a:rPr lang="en-US" dirty="0" smtClean="0">
                <a:solidFill>
                  <a:schemeClr val="accent1">
                    <a:lumMod val="75000"/>
                  </a:schemeClr>
                </a:solidFill>
                <a:latin typeface="C4 Text" charset="0"/>
                <a:ea typeface="C4 Text" charset="0"/>
                <a:cs typeface="C4 Text" charset="0"/>
              </a:rPr>
              <a:t>Online RLS, </a:t>
            </a:r>
            <a:r>
              <a:rPr lang="en-US" dirty="0">
                <a:solidFill>
                  <a:schemeClr val="accent1">
                    <a:lumMod val="75000"/>
                  </a:schemeClr>
                </a:solidFill>
                <a:latin typeface="C4 Text" charset="0"/>
                <a:ea typeface="C4 Text" charset="0"/>
                <a:cs typeface="C4 Text" charset="0"/>
              </a:rPr>
              <a:t>w</a:t>
            </a:r>
            <a:r>
              <a:rPr lang="en-US" dirty="0" smtClean="0">
                <a:solidFill>
                  <a:schemeClr val="accent1">
                    <a:lumMod val="75000"/>
                  </a:schemeClr>
                </a:solidFill>
                <a:latin typeface="C4 Text" charset="0"/>
                <a:ea typeface="C4 Text" charset="0"/>
                <a:cs typeface="C4 Text" charset="0"/>
              </a:rPr>
              <a:t>=0.925</a:t>
            </a:r>
            <a:endParaRPr lang="en-US" dirty="0">
              <a:solidFill>
                <a:schemeClr val="accent1">
                  <a:lumMod val="75000"/>
                </a:schemeClr>
              </a:solidFill>
              <a:latin typeface="C4 Text" charset="0"/>
              <a:ea typeface="C4 Text" charset="0"/>
              <a:cs typeface="C4 Text" charset="0"/>
            </a:endParaRPr>
          </a:p>
        </p:txBody>
      </p:sp>
      <p:pic>
        <p:nvPicPr>
          <p:cNvPr id="12" name="Picture 11"/>
          <p:cNvPicPr>
            <a:picLocks noChangeAspect="1"/>
          </p:cNvPicPr>
          <p:nvPr/>
        </p:nvPicPr>
        <p:blipFill>
          <a:blip r:embed="rId6">
            <a:clrChange>
              <a:clrFrom>
                <a:srgbClr val="FFFFFF"/>
              </a:clrFrom>
              <a:clrTo>
                <a:srgbClr val="FFFFFF">
                  <a:alpha val="0"/>
                </a:srgbClr>
              </a:clrTo>
            </a:clrChange>
          </a:blip>
          <a:stretch>
            <a:fillRect/>
          </a:stretch>
        </p:blipFill>
        <p:spPr>
          <a:xfrm>
            <a:off x="10119360" y="5778500"/>
            <a:ext cx="2072640" cy="1079500"/>
          </a:xfrm>
          <a:prstGeom prst="rect">
            <a:avLst/>
          </a:prstGeom>
        </p:spPr>
      </p:pic>
    </p:spTree>
    <p:extLst>
      <p:ext uri="{BB962C8B-B14F-4D97-AF65-F5344CB8AC3E}">
        <p14:creationId xmlns:p14="http://schemas.microsoft.com/office/powerpoint/2010/main" val="108504866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59277"/>
            <a:ext cx="12192000" cy="811213"/>
          </a:xfrm>
          <a:prstGeom prst="rect">
            <a:avLst/>
          </a:prstGeom>
          <a:solidFill>
            <a:srgbClr val="EAF4FC"/>
          </a:solidFill>
          <a:ln>
            <a:solidFill>
              <a:srgbClr val="EAF4F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588010" y="-116523"/>
            <a:ext cx="11463782" cy="1325563"/>
          </a:xfrm>
          <a:prstGeom prst="rect">
            <a:avLst/>
          </a:prstGeom>
          <a:no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solidFill>
                  <a:srgbClr val="084184"/>
                </a:solidFill>
                <a:latin typeface="C4 Text" charset="0"/>
                <a:ea typeface="C4 Text" charset="0"/>
                <a:cs typeface="C4 Text" charset="0"/>
              </a:rPr>
              <a:t>Bayesian Inference of Normal</a:t>
            </a:r>
            <a:endParaRPr lang="en-US" dirty="0">
              <a:solidFill>
                <a:srgbClr val="084184"/>
              </a:solidFill>
              <a:latin typeface="C4 Text" charset="0"/>
              <a:ea typeface="C4 Text" charset="0"/>
              <a:cs typeface="C4 Text" charset="0"/>
            </a:endParaRPr>
          </a:p>
        </p:txBody>
      </p:sp>
      <p:sp>
        <p:nvSpPr>
          <p:cNvPr id="6" name="Content Placeholder 2"/>
          <p:cNvSpPr txBox="1">
            <a:spLocks/>
          </p:cNvSpPr>
          <p:nvPr/>
        </p:nvSpPr>
        <p:spPr>
          <a:xfrm>
            <a:off x="965200" y="1104900"/>
            <a:ext cx="10515600" cy="539502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endParaRPr lang="en-US" dirty="0" smtClean="0">
              <a:solidFill>
                <a:schemeClr val="accent1">
                  <a:lumMod val="75000"/>
                </a:schemeClr>
              </a:solidFill>
            </a:endParaRPr>
          </a:p>
        </p:txBody>
      </p:sp>
      <p:sp>
        <p:nvSpPr>
          <p:cNvPr id="7" name="Content Placeholder 2"/>
          <p:cNvSpPr txBox="1">
            <a:spLocks/>
          </p:cNvSpPr>
          <p:nvPr/>
        </p:nvSpPr>
        <p:spPr>
          <a:xfrm>
            <a:off x="1117600" y="1257300"/>
            <a:ext cx="10515600" cy="539502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endParaRPr lang="en-US" dirty="0" smtClean="0">
              <a:solidFill>
                <a:schemeClr val="accent1">
                  <a:lumMod val="75000"/>
                </a:schemeClr>
              </a:solidFill>
            </a:endParaRPr>
          </a:p>
        </p:txBody>
      </p:sp>
      <p:sp>
        <p:nvSpPr>
          <p:cNvPr id="8" name="Content Placeholder 2"/>
          <p:cNvSpPr txBox="1">
            <a:spLocks/>
          </p:cNvSpPr>
          <p:nvPr/>
        </p:nvSpPr>
        <p:spPr>
          <a:xfrm>
            <a:off x="114300" y="1257300"/>
            <a:ext cx="12077700" cy="554742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smtClean="0">
                <a:solidFill>
                  <a:schemeClr val="accent1">
                    <a:lumMod val="75000"/>
                  </a:schemeClr>
                </a:solidFill>
                <a:latin typeface="C4 Text" charset="0"/>
                <a:ea typeface="C4 Text" charset="0"/>
                <a:cs typeface="C4 Text" charset="0"/>
              </a:rPr>
              <a:t>For n observations 		          the </a:t>
            </a:r>
            <a:r>
              <a:rPr lang="en-US" dirty="0">
                <a:solidFill>
                  <a:schemeClr val="accent1">
                    <a:lumMod val="75000"/>
                  </a:schemeClr>
                </a:solidFill>
                <a:latin typeface="C4 Text" charset="0"/>
                <a:ea typeface="C4 Text" charset="0"/>
                <a:cs typeface="C4 Text" charset="0"/>
              </a:rPr>
              <a:t>B</a:t>
            </a:r>
            <a:r>
              <a:rPr lang="en-US" dirty="0" smtClean="0">
                <a:solidFill>
                  <a:schemeClr val="accent1">
                    <a:lumMod val="75000"/>
                  </a:schemeClr>
                </a:solidFill>
                <a:latin typeface="C4 Text" charset="0"/>
                <a:ea typeface="C4 Text" charset="0"/>
                <a:cs typeface="C4 Text" charset="0"/>
              </a:rPr>
              <a:t>ayesian posterior can be fully defined in closed </a:t>
            </a:r>
            <a:r>
              <a:rPr lang="en-US" dirty="0" smtClean="0">
                <a:solidFill>
                  <a:schemeClr val="accent1">
                    <a:lumMod val="75000"/>
                  </a:schemeClr>
                </a:solidFill>
                <a:latin typeface="C4 Text" charset="0"/>
                <a:ea typeface="C4 Text" charset="0"/>
                <a:cs typeface="C4 Text" charset="0"/>
              </a:rPr>
              <a:t>form (Yay conjugacy!) </a:t>
            </a:r>
            <a:r>
              <a:rPr lang="en-US" dirty="0" smtClean="0">
                <a:solidFill>
                  <a:schemeClr val="accent1">
                    <a:lumMod val="75000"/>
                  </a:schemeClr>
                </a:solidFill>
                <a:latin typeface="C4 Text" charset="0"/>
                <a:ea typeface="C4 Text" charset="0"/>
                <a:cs typeface="C4 Text" charset="0"/>
              </a:rPr>
              <a:t>as a function of the statistics:</a:t>
            </a:r>
            <a:br>
              <a:rPr lang="en-US" dirty="0" smtClean="0">
                <a:solidFill>
                  <a:schemeClr val="accent1">
                    <a:lumMod val="75000"/>
                  </a:schemeClr>
                </a:solidFill>
                <a:latin typeface="C4 Text" charset="0"/>
                <a:ea typeface="C4 Text" charset="0"/>
                <a:cs typeface="C4 Text" charset="0"/>
              </a:rPr>
            </a:br>
            <a:r>
              <a:rPr lang="en-US" dirty="0" smtClean="0">
                <a:solidFill>
                  <a:schemeClr val="accent1">
                    <a:lumMod val="75000"/>
                  </a:schemeClr>
                </a:solidFill>
                <a:latin typeface="C4 Text" charset="0"/>
                <a:ea typeface="C4 Text" charset="0"/>
                <a:cs typeface="C4 Text" charset="0"/>
              </a:rPr>
              <a:t/>
            </a:r>
            <a:br>
              <a:rPr lang="en-US" dirty="0" smtClean="0">
                <a:solidFill>
                  <a:schemeClr val="accent1">
                    <a:lumMod val="75000"/>
                  </a:schemeClr>
                </a:solidFill>
                <a:latin typeface="C4 Text" charset="0"/>
                <a:ea typeface="C4 Text" charset="0"/>
                <a:cs typeface="C4 Text" charset="0"/>
              </a:rPr>
            </a:br>
            <a:r>
              <a:rPr lang="en-US" dirty="0" smtClean="0">
                <a:solidFill>
                  <a:schemeClr val="accent1">
                    <a:lumMod val="75000"/>
                  </a:schemeClr>
                </a:solidFill>
                <a:latin typeface="C4 Text" charset="0"/>
                <a:ea typeface="C4 Text" charset="0"/>
                <a:cs typeface="C4 Text" charset="0"/>
              </a:rPr>
              <a:t/>
            </a:r>
            <a:br>
              <a:rPr lang="en-US" dirty="0" smtClean="0">
                <a:solidFill>
                  <a:schemeClr val="accent1">
                    <a:lumMod val="75000"/>
                  </a:schemeClr>
                </a:solidFill>
                <a:latin typeface="C4 Text" charset="0"/>
                <a:ea typeface="C4 Text" charset="0"/>
                <a:cs typeface="C4 Text" charset="0"/>
              </a:rPr>
            </a:br>
            <a:r>
              <a:rPr lang="en-US" dirty="0" smtClean="0">
                <a:solidFill>
                  <a:schemeClr val="accent1">
                    <a:lumMod val="75000"/>
                  </a:schemeClr>
                </a:solidFill>
                <a:latin typeface="C4 Text" charset="0"/>
                <a:ea typeface="C4 Text" charset="0"/>
                <a:cs typeface="C4 Text" charset="0"/>
              </a:rPr>
              <a:t/>
            </a:r>
            <a:br>
              <a:rPr lang="en-US" dirty="0" smtClean="0">
                <a:solidFill>
                  <a:schemeClr val="accent1">
                    <a:lumMod val="75000"/>
                  </a:schemeClr>
                </a:solidFill>
                <a:latin typeface="C4 Text" charset="0"/>
                <a:ea typeface="C4 Text" charset="0"/>
                <a:cs typeface="C4 Text" charset="0"/>
              </a:rPr>
            </a:br>
            <a:endParaRPr lang="en-US" dirty="0" smtClean="0">
              <a:solidFill>
                <a:schemeClr val="accent1">
                  <a:lumMod val="75000"/>
                </a:schemeClr>
              </a:solidFill>
              <a:latin typeface="C4 Text" charset="0"/>
              <a:ea typeface="C4 Text" charset="0"/>
              <a:cs typeface="C4 Text" charset="0"/>
            </a:endParaRPr>
          </a:p>
          <a:p>
            <a:r>
              <a:rPr lang="en-US" dirty="0" smtClean="0">
                <a:solidFill>
                  <a:schemeClr val="accent1">
                    <a:lumMod val="75000"/>
                  </a:schemeClr>
                </a:solidFill>
                <a:latin typeface="C4 Text" charset="0"/>
                <a:ea typeface="C4 Text" charset="0"/>
                <a:cs typeface="C4 Text" charset="0"/>
              </a:rPr>
              <a:t>The posterior is Normal inverse Gamma</a:t>
            </a:r>
            <a:br>
              <a:rPr lang="en-US" dirty="0" smtClean="0">
                <a:solidFill>
                  <a:schemeClr val="accent1">
                    <a:lumMod val="75000"/>
                  </a:schemeClr>
                </a:solidFill>
                <a:latin typeface="C4 Text" charset="0"/>
                <a:ea typeface="C4 Text" charset="0"/>
                <a:cs typeface="C4 Text" charset="0"/>
              </a:rPr>
            </a:br>
            <a:r>
              <a:rPr lang="en-US" dirty="0" smtClean="0">
                <a:solidFill>
                  <a:schemeClr val="accent1">
                    <a:lumMod val="75000"/>
                  </a:schemeClr>
                </a:solidFill>
                <a:latin typeface="C4 Text" charset="0"/>
                <a:ea typeface="C4 Text" charset="0"/>
                <a:cs typeface="C4 Text" charset="0"/>
              </a:rPr>
              <a:t/>
            </a:r>
            <a:br>
              <a:rPr lang="en-US" dirty="0" smtClean="0">
                <a:solidFill>
                  <a:schemeClr val="accent1">
                    <a:lumMod val="75000"/>
                  </a:schemeClr>
                </a:solidFill>
                <a:latin typeface="C4 Text" charset="0"/>
                <a:ea typeface="C4 Text" charset="0"/>
                <a:cs typeface="C4 Text" charset="0"/>
              </a:rPr>
            </a:br>
            <a:r>
              <a:rPr lang="en-US" dirty="0" smtClean="0">
                <a:solidFill>
                  <a:schemeClr val="accent1">
                    <a:lumMod val="75000"/>
                  </a:schemeClr>
                </a:solidFill>
                <a:latin typeface="C4 Text" charset="0"/>
                <a:ea typeface="C4 Text" charset="0"/>
                <a:cs typeface="C4 Text" charset="0"/>
              </a:rPr>
              <a:t/>
            </a:r>
            <a:br>
              <a:rPr lang="en-US" dirty="0" smtClean="0">
                <a:solidFill>
                  <a:schemeClr val="accent1">
                    <a:lumMod val="75000"/>
                  </a:schemeClr>
                </a:solidFill>
                <a:latin typeface="C4 Text" charset="0"/>
                <a:ea typeface="C4 Text" charset="0"/>
                <a:cs typeface="C4 Text" charset="0"/>
              </a:rPr>
            </a:br>
            <a:r>
              <a:rPr lang="en-US" dirty="0" smtClean="0">
                <a:solidFill>
                  <a:schemeClr val="accent1">
                    <a:lumMod val="75000"/>
                  </a:schemeClr>
                </a:solidFill>
                <a:latin typeface="C4 Text" charset="0"/>
                <a:ea typeface="C4 Text" charset="0"/>
                <a:cs typeface="C4 Text" charset="0"/>
              </a:rPr>
              <a:t/>
            </a:r>
            <a:br>
              <a:rPr lang="en-US" dirty="0" smtClean="0">
                <a:solidFill>
                  <a:schemeClr val="accent1">
                    <a:lumMod val="75000"/>
                  </a:schemeClr>
                </a:solidFill>
                <a:latin typeface="C4 Text" charset="0"/>
                <a:ea typeface="C4 Text" charset="0"/>
                <a:cs typeface="C4 Text" charset="0"/>
              </a:rPr>
            </a:br>
            <a:endParaRPr lang="en-US" dirty="0" smtClean="0">
              <a:solidFill>
                <a:schemeClr val="accent1">
                  <a:lumMod val="75000"/>
                </a:schemeClr>
              </a:solidFill>
              <a:latin typeface="C4 Text" charset="0"/>
              <a:ea typeface="C4 Text" charset="0"/>
              <a:cs typeface="C4 Text" charset="0"/>
            </a:endParaRPr>
          </a:p>
          <a:p>
            <a:endParaRPr lang="en-US" dirty="0" smtClean="0">
              <a:solidFill>
                <a:schemeClr val="accent1">
                  <a:lumMod val="75000"/>
                </a:schemeClr>
              </a:solidFill>
              <a:latin typeface="C4 Text" charset="0"/>
              <a:ea typeface="C4 Text" charset="0"/>
              <a:cs typeface="C4 Text" charset="0"/>
            </a:endParaRPr>
          </a:p>
        </p:txBody>
      </p:sp>
      <p:pic>
        <p:nvPicPr>
          <p:cNvPr id="2" name="Picture 1"/>
          <p:cNvPicPr>
            <a:picLocks noChangeAspect="1"/>
          </p:cNvPicPr>
          <p:nvPr/>
        </p:nvPicPr>
        <p:blipFill>
          <a:blip r:embed="rId3"/>
          <a:stretch>
            <a:fillRect/>
          </a:stretch>
        </p:blipFill>
        <p:spPr>
          <a:xfrm>
            <a:off x="406400" y="4351741"/>
            <a:ext cx="10605008" cy="955109"/>
          </a:xfrm>
          <a:prstGeom prst="rect">
            <a:avLst/>
          </a:prstGeom>
        </p:spPr>
      </p:pic>
      <p:pic>
        <p:nvPicPr>
          <p:cNvPr id="9" name="Picture 8"/>
          <p:cNvPicPr>
            <a:picLocks noChangeAspect="1"/>
          </p:cNvPicPr>
          <p:nvPr/>
        </p:nvPicPr>
        <p:blipFill>
          <a:blip r:embed="rId4"/>
          <a:stretch>
            <a:fillRect/>
          </a:stretch>
        </p:blipFill>
        <p:spPr>
          <a:xfrm>
            <a:off x="425196" y="2417390"/>
            <a:ext cx="11341608" cy="868591"/>
          </a:xfrm>
          <a:prstGeom prst="rect">
            <a:avLst/>
          </a:prstGeom>
        </p:spPr>
      </p:pic>
      <p:pic>
        <p:nvPicPr>
          <p:cNvPr id="10" name="Picture 9"/>
          <p:cNvPicPr>
            <a:picLocks noChangeAspect="1"/>
          </p:cNvPicPr>
          <p:nvPr/>
        </p:nvPicPr>
        <p:blipFill>
          <a:blip r:embed="rId5"/>
          <a:stretch>
            <a:fillRect/>
          </a:stretch>
        </p:blipFill>
        <p:spPr>
          <a:xfrm>
            <a:off x="3200400" y="1269021"/>
            <a:ext cx="2273300" cy="378883"/>
          </a:xfrm>
          <a:prstGeom prst="rect">
            <a:avLst/>
          </a:prstGeom>
        </p:spPr>
      </p:pic>
      <p:pic>
        <p:nvPicPr>
          <p:cNvPr id="11" name="Picture 10"/>
          <p:cNvPicPr>
            <a:picLocks noChangeAspect="1"/>
          </p:cNvPicPr>
          <p:nvPr/>
        </p:nvPicPr>
        <p:blipFill>
          <a:blip r:embed="rId6">
            <a:clrChange>
              <a:clrFrom>
                <a:srgbClr val="FFFFFF"/>
              </a:clrFrom>
              <a:clrTo>
                <a:srgbClr val="FFFFFF">
                  <a:alpha val="0"/>
                </a:srgbClr>
              </a:clrTo>
            </a:clrChange>
          </a:blip>
          <a:stretch>
            <a:fillRect/>
          </a:stretch>
        </p:blipFill>
        <p:spPr>
          <a:xfrm>
            <a:off x="10119360" y="5778500"/>
            <a:ext cx="2072640" cy="1079500"/>
          </a:xfrm>
          <a:prstGeom prst="rect">
            <a:avLst/>
          </a:prstGeom>
        </p:spPr>
      </p:pic>
    </p:spTree>
    <p:extLst>
      <p:ext uri="{BB962C8B-B14F-4D97-AF65-F5344CB8AC3E}">
        <p14:creationId xmlns:p14="http://schemas.microsoft.com/office/powerpoint/2010/main" val="42405582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59277"/>
            <a:ext cx="12192000" cy="811213"/>
          </a:xfrm>
          <a:prstGeom prst="rect">
            <a:avLst/>
          </a:prstGeom>
          <a:solidFill>
            <a:srgbClr val="EAF4FC"/>
          </a:solidFill>
          <a:ln>
            <a:solidFill>
              <a:srgbClr val="EAF4F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588010" y="-116523"/>
            <a:ext cx="11463782" cy="1325563"/>
          </a:xfrm>
          <a:prstGeom prst="rect">
            <a:avLst/>
          </a:prstGeom>
          <a:no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solidFill>
                  <a:srgbClr val="084184"/>
                </a:solidFill>
                <a:latin typeface="C4 Text" charset="0"/>
                <a:ea typeface="C4 Text" charset="0"/>
                <a:cs typeface="C4 Text" charset="0"/>
              </a:rPr>
              <a:t>Bayesian Inference of Normal</a:t>
            </a:r>
            <a:endParaRPr lang="en-US" dirty="0">
              <a:solidFill>
                <a:srgbClr val="084184"/>
              </a:solidFill>
              <a:latin typeface="C4 Text" charset="0"/>
              <a:ea typeface="C4 Text" charset="0"/>
              <a:cs typeface="C4 Text" charset="0"/>
            </a:endParaRPr>
          </a:p>
        </p:txBody>
      </p:sp>
      <p:sp>
        <p:nvSpPr>
          <p:cNvPr id="6" name="Content Placeholder 2"/>
          <p:cNvSpPr txBox="1">
            <a:spLocks/>
          </p:cNvSpPr>
          <p:nvPr/>
        </p:nvSpPr>
        <p:spPr>
          <a:xfrm>
            <a:off x="965200" y="1104900"/>
            <a:ext cx="10515600" cy="539502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endParaRPr lang="en-US" dirty="0" smtClean="0">
              <a:solidFill>
                <a:schemeClr val="accent1">
                  <a:lumMod val="75000"/>
                </a:schemeClr>
              </a:solidFill>
            </a:endParaRPr>
          </a:p>
        </p:txBody>
      </p:sp>
      <p:sp>
        <p:nvSpPr>
          <p:cNvPr id="7" name="Content Placeholder 2"/>
          <p:cNvSpPr txBox="1">
            <a:spLocks/>
          </p:cNvSpPr>
          <p:nvPr/>
        </p:nvSpPr>
        <p:spPr>
          <a:xfrm>
            <a:off x="1117600" y="1257300"/>
            <a:ext cx="10515600" cy="539502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endParaRPr lang="en-US" dirty="0" smtClean="0">
              <a:solidFill>
                <a:schemeClr val="accent1">
                  <a:lumMod val="75000"/>
                </a:schemeClr>
              </a:solidFill>
            </a:endParaRPr>
          </a:p>
        </p:txBody>
      </p:sp>
      <p:sp>
        <p:nvSpPr>
          <p:cNvPr id="10" name="Content Placeholder 2"/>
          <p:cNvSpPr txBox="1">
            <a:spLocks/>
          </p:cNvSpPr>
          <p:nvPr/>
        </p:nvSpPr>
        <p:spPr>
          <a:xfrm>
            <a:off x="114300" y="1257300"/>
            <a:ext cx="12077700" cy="554742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smtClean="0">
                <a:solidFill>
                  <a:schemeClr val="accent1">
                    <a:lumMod val="75000"/>
                  </a:schemeClr>
                </a:solidFill>
                <a:latin typeface="C4 Text" charset="0"/>
                <a:ea typeface="C4 Text" charset="0"/>
                <a:cs typeface="C4 Text" charset="0"/>
              </a:rPr>
              <a:t>Importantly            can be updated recursively with a forgetting factor in the same way as RLS. </a:t>
            </a:r>
            <a:br>
              <a:rPr lang="en-US" dirty="0" smtClean="0">
                <a:solidFill>
                  <a:schemeClr val="accent1">
                    <a:lumMod val="75000"/>
                  </a:schemeClr>
                </a:solidFill>
                <a:latin typeface="C4 Text" charset="0"/>
                <a:ea typeface="C4 Text" charset="0"/>
                <a:cs typeface="C4 Text" charset="0"/>
              </a:rPr>
            </a:br>
            <a:r>
              <a:rPr lang="en-US" dirty="0" smtClean="0">
                <a:solidFill>
                  <a:schemeClr val="accent1">
                    <a:lumMod val="75000"/>
                  </a:schemeClr>
                </a:solidFill>
                <a:latin typeface="C4 Text" charset="0"/>
                <a:ea typeface="C4 Text" charset="0"/>
                <a:cs typeface="C4 Text" charset="0"/>
              </a:rPr>
              <a:t/>
            </a:r>
            <a:br>
              <a:rPr lang="en-US" dirty="0" smtClean="0">
                <a:solidFill>
                  <a:schemeClr val="accent1">
                    <a:lumMod val="75000"/>
                  </a:schemeClr>
                </a:solidFill>
                <a:latin typeface="C4 Text" charset="0"/>
                <a:ea typeface="C4 Text" charset="0"/>
                <a:cs typeface="C4 Text" charset="0"/>
              </a:rPr>
            </a:br>
            <a:r>
              <a:rPr lang="en-US" dirty="0" smtClean="0">
                <a:solidFill>
                  <a:schemeClr val="accent1">
                    <a:lumMod val="75000"/>
                  </a:schemeClr>
                </a:solidFill>
                <a:latin typeface="C4 Text" charset="0"/>
                <a:ea typeface="C4 Text" charset="0"/>
                <a:cs typeface="C4 Text" charset="0"/>
              </a:rPr>
              <a:t/>
            </a:r>
            <a:br>
              <a:rPr lang="en-US" dirty="0" smtClean="0">
                <a:solidFill>
                  <a:schemeClr val="accent1">
                    <a:lumMod val="75000"/>
                  </a:schemeClr>
                </a:solidFill>
                <a:latin typeface="C4 Text" charset="0"/>
                <a:ea typeface="C4 Text" charset="0"/>
                <a:cs typeface="C4 Text" charset="0"/>
              </a:rPr>
            </a:br>
            <a:r>
              <a:rPr lang="en-US" dirty="0" smtClean="0">
                <a:solidFill>
                  <a:schemeClr val="accent1">
                    <a:lumMod val="75000"/>
                  </a:schemeClr>
                </a:solidFill>
                <a:latin typeface="C4 Text" charset="0"/>
                <a:ea typeface="C4 Text" charset="0"/>
                <a:cs typeface="C4 Text" charset="0"/>
              </a:rPr>
              <a:t/>
            </a:r>
            <a:br>
              <a:rPr lang="en-US" dirty="0" smtClean="0">
                <a:solidFill>
                  <a:schemeClr val="accent1">
                    <a:lumMod val="75000"/>
                  </a:schemeClr>
                </a:solidFill>
                <a:latin typeface="C4 Text" charset="0"/>
                <a:ea typeface="C4 Text" charset="0"/>
                <a:cs typeface="C4 Text" charset="0"/>
              </a:rPr>
            </a:br>
            <a:r>
              <a:rPr lang="en-US" dirty="0" smtClean="0">
                <a:solidFill>
                  <a:schemeClr val="accent1">
                    <a:lumMod val="75000"/>
                  </a:schemeClr>
                </a:solidFill>
                <a:latin typeface="C4 Text" charset="0"/>
                <a:ea typeface="C4 Text" charset="0"/>
                <a:cs typeface="C4 Text" charset="0"/>
              </a:rPr>
              <a:t/>
            </a:r>
            <a:br>
              <a:rPr lang="en-US" dirty="0" smtClean="0">
                <a:solidFill>
                  <a:schemeClr val="accent1">
                    <a:lumMod val="75000"/>
                  </a:schemeClr>
                </a:solidFill>
                <a:latin typeface="C4 Text" charset="0"/>
                <a:ea typeface="C4 Text" charset="0"/>
                <a:cs typeface="C4 Text" charset="0"/>
              </a:rPr>
            </a:br>
            <a:endParaRPr lang="en-US" dirty="0" smtClean="0">
              <a:solidFill>
                <a:schemeClr val="accent1">
                  <a:lumMod val="75000"/>
                </a:schemeClr>
              </a:solidFill>
              <a:latin typeface="C4 Text" charset="0"/>
              <a:ea typeface="C4 Text" charset="0"/>
              <a:cs typeface="C4 Text" charset="0"/>
            </a:endParaRPr>
          </a:p>
          <a:p>
            <a:r>
              <a:rPr lang="en-US" dirty="0" smtClean="0">
                <a:solidFill>
                  <a:schemeClr val="accent1">
                    <a:lumMod val="75000"/>
                  </a:schemeClr>
                </a:solidFill>
                <a:latin typeface="C4 Text" charset="0"/>
                <a:ea typeface="C4 Text" charset="0"/>
                <a:cs typeface="C4 Text" charset="0"/>
              </a:rPr>
              <a:t>For a non informative prior (i.e. small             ) the posterior is more affected by the latest observations, just as the maximum likelihood estimate is in recursive least squares.</a:t>
            </a:r>
            <a:br>
              <a:rPr lang="en-US" dirty="0" smtClean="0">
                <a:solidFill>
                  <a:schemeClr val="accent1">
                    <a:lumMod val="75000"/>
                  </a:schemeClr>
                </a:solidFill>
                <a:latin typeface="C4 Text" charset="0"/>
                <a:ea typeface="C4 Text" charset="0"/>
                <a:cs typeface="C4 Text" charset="0"/>
              </a:rPr>
            </a:br>
            <a:r>
              <a:rPr lang="en-US" dirty="0" smtClean="0">
                <a:solidFill>
                  <a:schemeClr val="accent1">
                    <a:lumMod val="75000"/>
                  </a:schemeClr>
                </a:solidFill>
                <a:latin typeface="C4 Text" charset="0"/>
                <a:ea typeface="C4 Text" charset="0"/>
                <a:cs typeface="C4 Text" charset="0"/>
              </a:rPr>
              <a:t/>
            </a:r>
            <a:br>
              <a:rPr lang="en-US" dirty="0" smtClean="0">
                <a:solidFill>
                  <a:schemeClr val="accent1">
                    <a:lumMod val="75000"/>
                  </a:schemeClr>
                </a:solidFill>
                <a:latin typeface="C4 Text" charset="0"/>
                <a:ea typeface="C4 Text" charset="0"/>
                <a:cs typeface="C4 Text" charset="0"/>
              </a:rPr>
            </a:br>
            <a:r>
              <a:rPr lang="en-US" dirty="0" smtClean="0">
                <a:solidFill>
                  <a:schemeClr val="accent1">
                    <a:lumMod val="75000"/>
                  </a:schemeClr>
                </a:solidFill>
                <a:latin typeface="C4 Text" charset="0"/>
                <a:ea typeface="C4 Text" charset="0"/>
                <a:cs typeface="C4 Text" charset="0"/>
              </a:rPr>
              <a:t/>
            </a:r>
            <a:br>
              <a:rPr lang="en-US" dirty="0" smtClean="0">
                <a:solidFill>
                  <a:schemeClr val="accent1">
                    <a:lumMod val="75000"/>
                  </a:schemeClr>
                </a:solidFill>
                <a:latin typeface="C4 Text" charset="0"/>
                <a:ea typeface="C4 Text" charset="0"/>
                <a:cs typeface="C4 Text" charset="0"/>
              </a:rPr>
            </a:br>
            <a:endParaRPr lang="en-US" dirty="0" smtClean="0">
              <a:solidFill>
                <a:schemeClr val="accent1">
                  <a:lumMod val="75000"/>
                </a:schemeClr>
              </a:solidFill>
              <a:latin typeface="C4 Text" charset="0"/>
              <a:ea typeface="C4 Text" charset="0"/>
              <a:cs typeface="C4 Text" charset="0"/>
            </a:endParaRPr>
          </a:p>
          <a:p>
            <a:endParaRPr lang="en-US" dirty="0" smtClean="0">
              <a:solidFill>
                <a:schemeClr val="accent1">
                  <a:lumMod val="75000"/>
                </a:schemeClr>
              </a:solidFill>
              <a:latin typeface="C4 Text" charset="0"/>
              <a:ea typeface="C4 Text" charset="0"/>
              <a:cs typeface="C4 Text" charset="0"/>
            </a:endParaRPr>
          </a:p>
        </p:txBody>
      </p:sp>
      <p:pic>
        <p:nvPicPr>
          <p:cNvPr id="9" name="Picture 8"/>
          <p:cNvPicPr>
            <a:picLocks noChangeAspect="1"/>
          </p:cNvPicPr>
          <p:nvPr/>
        </p:nvPicPr>
        <p:blipFill>
          <a:blip r:embed="rId3"/>
          <a:stretch>
            <a:fillRect/>
          </a:stretch>
        </p:blipFill>
        <p:spPr>
          <a:xfrm>
            <a:off x="2298700" y="1342390"/>
            <a:ext cx="762000" cy="358588"/>
          </a:xfrm>
          <a:prstGeom prst="rect">
            <a:avLst/>
          </a:prstGeom>
        </p:spPr>
      </p:pic>
      <p:pic>
        <p:nvPicPr>
          <p:cNvPr id="11" name="Picture 10"/>
          <p:cNvPicPr>
            <a:picLocks noChangeAspect="1"/>
          </p:cNvPicPr>
          <p:nvPr/>
        </p:nvPicPr>
        <p:blipFill>
          <a:blip r:embed="rId4"/>
          <a:stretch>
            <a:fillRect/>
          </a:stretch>
        </p:blipFill>
        <p:spPr>
          <a:xfrm>
            <a:off x="768350" y="2580203"/>
            <a:ext cx="10325100" cy="918490"/>
          </a:xfrm>
          <a:prstGeom prst="rect">
            <a:avLst/>
          </a:prstGeom>
        </p:spPr>
      </p:pic>
      <p:pic>
        <p:nvPicPr>
          <p:cNvPr id="12" name="Picture 11"/>
          <p:cNvPicPr>
            <a:picLocks noChangeAspect="1"/>
          </p:cNvPicPr>
          <p:nvPr/>
        </p:nvPicPr>
        <p:blipFill>
          <a:blip r:embed="rId5"/>
          <a:stretch>
            <a:fillRect/>
          </a:stretch>
        </p:blipFill>
        <p:spPr>
          <a:xfrm>
            <a:off x="5711008" y="4140974"/>
            <a:ext cx="913275" cy="278626"/>
          </a:xfrm>
          <a:prstGeom prst="rect">
            <a:avLst/>
          </a:prstGeom>
        </p:spPr>
      </p:pic>
      <p:pic>
        <p:nvPicPr>
          <p:cNvPr id="13" name="Picture 12"/>
          <p:cNvPicPr>
            <a:picLocks noChangeAspect="1"/>
          </p:cNvPicPr>
          <p:nvPr/>
        </p:nvPicPr>
        <p:blipFill>
          <a:blip r:embed="rId6">
            <a:clrChange>
              <a:clrFrom>
                <a:srgbClr val="FFFFFF"/>
              </a:clrFrom>
              <a:clrTo>
                <a:srgbClr val="FFFFFF">
                  <a:alpha val="0"/>
                </a:srgbClr>
              </a:clrTo>
            </a:clrChange>
          </a:blip>
          <a:stretch>
            <a:fillRect/>
          </a:stretch>
        </p:blipFill>
        <p:spPr>
          <a:xfrm>
            <a:off x="10119360" y="5778500"/>
            <a:ext cx="2072640" cy="1079500"/>
          </a:xfrm>
          <a:prstGeom prst="rect">
            <a:avLst/>
          </a:prstGeom>
        </p:spPr>
      </p:pic>
      <p:sp>
        <p:nvSpPr>
          <p:cNvPr id="2" name="TextBox 1"/>
          <p:cNvSpPr txBox="1"/>
          <p:nvPr/>
        </p:nvSpPr>
        <p:spPr>
          <a:xfrm>
            <a:off x="6311900" y="3111500"/>
            <a:ext cx="304800" cy="292100"/>
          </a:xfrm>
          <a:prstGeom prst="rect">
            <a:avLst/>
          </a:prstGeom>
          <a:solidFill>
            <a:schemeClr val="bg1"/>
          </a:solidFill>
        </p:spPr>
        <p:txBody>
          <a:bodyPr wrap="square" rtlCol="0">
            <a:spAutoFit/>
          </a:bodyPr>
          <a:lstStyle/>
          <a:p>
            <a:endParaRPr lang="en-US"/>
          </a:p>
        </p:txBody>
      </p:sp>
      <p:pic>
        <p:nvPicPr>
          <p:cNvPr id="3" name="Picture 2"/>
          <p:cNvPicPr>
            <a:picLocks noChangeAspect="1"/>
          </p:cNvPicPr>
          <p:nvPr/>
        </p:nvPicPr>
        <p:blipFill>
          <a:blip r:embed="rId7"/>
          <a:stretch>
            <a:fillRect/>
          </a:stretch>
        </p:blipFill>
        <p:spPr>
          <a:xfrm>
            <a:off x="6324600" y="3098800"/>
            <a:ext cx="127000" cy="254000"/>
          </a:xfrm>
          <a:prstGeom prst="rect">
            <a:avLst/>
          </a:prstGeom>
        </p:spPr>
      </p:pic>
    </p:spTree>
    <p:extLst>
      <p:ext uri="{BB962C8B-B14F-4D97-AF65-F5344CB8AC3E}">
        <p14:creationId xmlns:p14="http://schemas.microsoft.com/office/powerpoint/2010/main" val="146751496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59277"/>
            <a:ext cx="12192000" cy="811213"/>
          </a:xfrm>
          <a:prstGeom prst="rect">
            <a:avLst/>
          </a:prstGeom>
          <a:solidFill>
            <a:srgbClr val="EAF4FC"/>
          </a:solidFill>
          <a:ln>
            <a:solidFill>
              <a:srgbClr val="EAF4F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588010" y="-116523"/>
            <a:ext cx="11463782" cy="1325563"/>
          </a:xfrm>
          <a:prstGeom prst="rect">
            <a:avLst/>
          </a:prstGeom>
          <a:no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solidFill>
                  <a:srgbClr val="084184"/>
                </a:solidFill>
                <a:latin typeface="C4 Text" charset="0"/>
                <a:ea typeface="C4 Text" charset="0"/>
                <a:cs typeface="C4 Text" charset="0"/>
              </a:rPr>
              <a:t>Bayesian Inference of Normal</a:t>
            </a:r>
            <a:endParaRPr lang="en-US" dirty="0">
              <a:solidFill>
                <a:srgbClr val="084184"/>
              </a:solidFill>
              <a:latin typeface="C4 Text" charset="0"/>
              <a:ea typeface="C4 Text" charset="0"/>
              <a:cs typeface="C4 Text" charset="0"/>
            </a:endParaRPr>
          </a:p>
        </p:txBody>
      </p:sp>
      <p:sp>
        <p:nvSpPr>
          <p:cNvPr id="6" name="Content Placeholder 2"/>
          <p:cNvSpPr txBox="1">
            <a:spLocks/>
          </p:cNvSpPr>
          <p:nvPr/>
        </p:nvSpPr>
        <p:spPr>
          <a:xfrm>
            <a:off x="965200" y="1104900"/>
            <a:ext cx="10515600" cy="539502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endParaRPr lang="en-US" dirty="0" smtClean="0">
              <a:solidFill>
                <a:schemeClr val="accent1">
                  <a:lumMod val="75000"/>
                </a:schemeClr>
              </a:solidFill>
            </a:endParaRPr>
          </a:p>
        </p:txBody>
      </p:sp>
      <p:sp>
        <p:nvSpPr>
          <p:cNvPr id="7" name="Content Placeholder 2"/>
          <p:cNvSpPr txBox="1">
            <a:spLocks/>
          </p:cNvSpPr>
          <p:nvPr/>
        </p:nvSpPr>
        <p:spPr>
          <a:xfrm>
            <a:off x="1117600" y="1257300"/>
            <a:ext cx="10515600" cy="539502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endParaRPr lang="en-US" dirty="0" smtClean="0">
              <a:solidFill>
                <a:schemeClr val="accent1">
                  <a:lumMod val="75000"/>
                </a:schemeClr>
              </a:solidFill>
            </a:endParaRPr>
          </a:p>
        </p:txBody>
      </p:sp>
      <p:pic>
        <p:nvPicPr>
          <p:cNvPr id="14" name="Picture 13"/>
          <p:cNvPicPr>
            <a:picLocks noChangeAspect="1"/>
          </p:cNvPicPr>
          <p:nvPr/>
        </p:nvPicPr>
        <p:blipFill>
          <a:blip r:embed="rId3"/>
          <a:stretch>
            <a:fillRect/>
          </a:stretch>
        </p:blipFill>
        <p:spPr>
          <a:xfrm>
            <a:off x="0" y="863600"/>
            <a:ext cx="6743700" cy="5512030"/>
          </a:xfrm>
          <a:prstGeom prst="rect">
            <a:avLst/>
          </a:prstGeom>
        </p:spPr>
      </p:pic>
      <p:pic>
        <p:nvPicPr>
          <p:cNvPr id="15" name="Picture 14"/>
          <p:cNvPicPr>
            <a:picLocks noChangeAspect="1"/>
          </p:cNvPicPr>
          <p:nvPr/>
        </p:nvPicPr>
        <p:blipFill>
          <a:blip r:embed="rId4"/>
          <a:stretch>
            <a:fillRect/>
          </a:stretch>
        </p:blipFill>
        <p:spPr>
          <a:xfrm>
            <a:off x="88900" y="6375400"/>
            <a:ext cx="3835400" cy="482600"/>
          </a:xfrm>
          <a:prstGeom prst="rect">
            <a:avLst/>
          </a:prstGeom>
        </p:spPr>
      </p:pic>
      <p:pic>
        <p:nvPicPr>
          <p:cNvPr id="16" name="Picture 15"/>
          <p:cNvPicPr>
            <a:picLocks noChangeAspect="1"/>
          </p:cNvPicPr>
          <p:nvPr/>
        </p:nvPicPr>
        <p:blipFill>
          <a:blip r:embed="rId5"/>
          <a:stretch>
            <a:fillRect/>
          </a:stretch>
        </p:blipFill>
        <p:spPr>
          <a:xfrm>
            <a:off x="6965950" y="508000"/>
            <a:ext cx="4464050" cy="3203211"/>
          </a:xfrm>
          <a:prstGeom prst="rect">
            <a:avLst/>
          </a:prstGeom>
        </p:spPr>
      </p:pic>
      <p:pic>
        <p:nvPicPr>
          <p:cNvPr id="17" name="Picture 16"/>
          <p:cNvPicPr>
            <a:picLocks noChangeAspect="1"/>
          </p:cNvPicPr>
          <p:nvPr/>
        </p:nvPicPr>
        <p:blipFill>
          <a:blip r:embed="rId6"/>
          <a:stretch>
            <a:fillRect/>
          </a:stretch>
        </p:blipFill>
        <p:spPr>
          <a:xfrm>
            <a:off x="6940550" y="3552238"/>
            <a:ext cx="4565650" cy="3305762"/>
          </a:xfrm>
          <a:prstGeom prst="rect">
            <a:avLst/>
          </a:prstGeom>
        </p:spPr>
      </p:pic>
    </p:spTree>
    <p:extLst>
      <p:ext uri="{BB962C8B-B14F-4D97-AF65-F5344CB8AC3E}">
        <p14:creationId xmlns:p14="http://schemas.microsoft.com/office/powerpoint/2010/main" val="11690538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59277"/>
            <a:ext cx="12192000" cy="811213"/>
          </a:xfrm>
          <a:prstGeom prst="rect">
            <a:avLst/>
          </a:prstGeom>
          <a:solidFill>
            <a:srgbClr val="EAF4FC"/>
          </a:solidFill>
          <a:ln>
            <a:solidFill>
              <a:srgbClr val="EAF4F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410210" y="-154623"/>
            <a:ext cx="11463782" cy="1325563"/>
          </a:xfrm>
          <a:prstGeom prst="rect">
            <a:avLst/>
          </a:prstGeom>
          <a:no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solidFill>
                  <a:srgbClr val="084184"/>
                </a:solidFill>
                <a:latin typeface="C4 Text" charset="0"/>
                <a:ea typeface="C4 Text" charset="0"/>
                <a:cs typeface="C4 Text" charset="0"/>
              </a:rPr>
              <a:t>Predictive Distribution With Bayesian Forgetting</a:t>
            </a:r>
            <a:endParaRPr lang="en-US" dirty="0">
              <a:solidFill>
                <a:srgbClr val="084184"/>
              </a:solidFill>
              <a:latin typeface="C4 Text" charset="0"/>
              <a:ea typeface="C4 Text" charset="0"/>
              <a:cs typeface="C4 Text" charset="0"/>
            </a:endParaRPr>
          </a:p>
        </p:txBody>
      </p:sp>
      <p:sp>
        <p:nvSpPr>
          <p:cNvPr id="6" name="Content Placeholder 2"/>
          <p:cNvSpPr txBox="1">
            <a:spLocks/>
          </p:cNvSpPr>
          <p:nvPr/>
        </p:nvSpPr>
        <p:spPr>
          <a:xfrm>
            <a:off x="965200" y="1104900"/>
            <a:ext cx="10515600" cy="539502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endParaRPr lang="en-US" dirty="0" smtClean="0">
              <a:solidFill>
                <a:schemeClr val="accent1">
                  <a:lumMod val="75000"/>
                </a:schemeClr>
              </a:solidFill>
            </a:endParaRPr>
          </a:p>
        </p:txBody>
      </p:sp>
      <p:sp>
        <p:nvSpPr>
          <p:cNvPr id="7" name="Content Placeholder 2"/>
          <p:cNvSpPr txBox="1">
            <a:spLocks/>
          </p:cNvSpPr>
          <p:nvPr/>
        </p:nvSpPr>
        <p:spPr>
          <a:xfrm>
            <a:off x="1117600" y="1257300"/>
            <a:ext cx="10515600" cy="539502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endParaRPr lang="en-US" dirty="0" smtClean="0">
              <a:solidFill>
                <a:schemeClr val="accent1">
                  <a:lumMod val="75000"/>
                </a:schemeClr>
              </a:solidFill>
            </a:endParaRPr>
          </a:p>
        </p:txBody>
      </p:sp>
      <p:pic>
        <p:nvPicPr>
          <p:cNvPr id="13" name="Picture 12"/>
          <p:cNvPicPr>
            <a:picLocks noChangeAspect="1"/>
          </p:cNvPicPr>
          <p:nvPr/>
        </p:nvPicPr>
        <p:blipFill>
          <a:blip r:embed="rId2"/>
          <a:stretch>
            <a:fillRect/>
          </a:stretch>
        </p:blipFill>
        <p:spPr>
          <a:xfrm>
            <a:off x="394208" y="457200"/>
            <a:ext cx="9144000" cy="6400800"/>
          </a:xfrm>
          <a:prstGeom prst="rect">
            <a:avLst/>
          </a:prstGeom>
        </p:spPr>
      </p:pic>
      <p:pic>
        <p:nvPicPr>
          <p:cNvPr id="14" name="Picture 13"/>
          <p:cNvPicPr>
            <a:picLocks noChangeAspect="1"/>
          </p:cNvPicPr>
          <p:nvPr/>
        </p:nvPicPr>
        <p:blipFill>
          <a:blip r:embed="rId3"/>
          <a:stretch>
            <a:fillRect/>
          </a:stretch>
        </p:blipFill>
        <p:spPr>
          <a:xfrm>
            <a:off x="9083421" y="3218000"/>
            <a:ext cx="2794000" cy="1117600"/>
          </a:xfrm>
          <a:prstGeom prst="rect">
            <a:avLst/>
          </a:prstGeom>
        </p:spPr>
      </p:pic>
      <p:pic>
        <p:nvPicPr>
          <p:cNvPr id="8" name="Picture 7"/>
          <p:cNvPicPr>
            <a:picLocks noChangeAspect="1"/>
          </p:cNvPicPr>
          <p:nvPr/>
        </p:nvPicPr>
        <p:blipFill>
          <a:blip r:embed="rId4">
            <a:clrChange>
              <a:clrFrom>
                <a:srgbClr val="FFFFFF"/>
              </a:clrFrom>
              <a:clrTo>
                <a:srgbClr val="FFFFFF">
                  <a:alpha val="0"/>
                </a:srgbClr>
              </a:clrTo>
            </a:clrChange>
          </a:blip>
          <a:stretch>
            <a:fillRect/>
          </a:stretch>
        </p:blipFill>
        <p:spPr>
          <a:xfrm>
            <a:off x="10119360" y="5778500"/>
            <a:ext cx="2072640" cy="1079500"/>
          </a:xfrm>
          <a:prstGeom prst="rect">
            <a:avLst/>
          </a:prstGeom>
        </p:spPr>
      </p:pic>
    </p:spTree>
    <p:extLst>
      <p:ext uri="{BB962C8B-B14F-4D97-AF65-F5344CB8AC3E}">
        <p14:creationId xmlns:p14="http://schemas.microsoft.com/office/powerpoint/2010/main" val="297730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59277"/>
            <a:ext cx="12192000" cy="811213"/>
          </a:xfrm>
          <a:prstGeom prst="rect">
            <a:avLst/>
          </a:prstGeom>
          <a:solidFill>
            <a:srgbClr val="EAF4FC"/>
          </a:solidFill>
          <a:ln>
            <a:solidFill>
              <a:srgbClr val="EAF4F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588010" y="-116523"/>
            <a:ext cx="11463782" cy="1325563"/>
          </a:xfrm>
          <a:prstGeom prst="rect">
            <a:avLst/>
          </a:prstGeom>
          <a:no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solidFill>
                  <a:srgbClr val="084184"/>
                </a:solidFill>
                <a:latin typeface="C4 Text" charset="0"/>
                <a:ea typeface="C4 Text" charset="0"/>
                <a:cs typeface="C4 Text" charset="0"/>
              </a:rPr>
              <a:t>Predictive Distribution With Forgetting</a:t>
            </a:r>
            <a:endParaRPr lang="en-US" dirty="0">
              <a:solidFill>
                <a:srgbClr val="084184"/>
              </a:solidFill>
              <a:latin typeface="C4 Text" charset="0"/>
              <a:ea typeface="C4 Text" charset="0"/>
              <a:cs typeface="C4 Text" charset="0"/>
            </a:endParaRPr>
          </a:p>
        </p:txBody>
      </p:sp>
      <p:sp>
        <p:nvSpPr>
          <p:cNvPr id="6" name="Content Placeholder 2"/>
          <p:cNvSpPr txBox="1">
            <a:spLocks/>
          </p:cNvSpPr>
          <p:nvPr/>
        </p:nvSpPr>
        <p:spPr>
          <a:xfrm>
            <a:off x="965200" y="1104900"/>
            <a:ext cx="10515600" cy="539502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endParaRPr lang="en-US" dirty="0" smtClean="0">
              <a:solidFill>
                <a:schemeClr val="accent1">
                  <a:lumMod val="75000"/>
                </a:schemeClr>
              </a:solidFill>
            </a:endParaRPr>
          </a:p>
        </p:txBody>
      </p:sp>
      <p:sp>
        <p:nvSpPr>
          <p:cNvPr id="7" name="Content Placeholder 2"/>
          <p:cNvSpPr txBox="1">
            <a:spLocks/>
          </p:cNvSpPr>
          <p:nvPr/>
        </p:nvSpPr>
        <p:spPr>
          <a:xfrm>
            <a:off x="1117600" y="1257300"/>
            <a:ext cx="10515600" cy="539502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endParaRPr lang="en-US" dirty="0" smtClean="0">
              <a:solidFill>
                <a:schemeClr val="accent1">
                  <a:lumMod val="75000"/>
                </a:schemeClr>
              </a:solidFill>
            </a:endParaRPr>
          </a:p>
        </p:txBody>
      </p:sp>
      <p:pic>
        <p:nvPicPr>
          <p:cNvPr id="2" name="Picture 1"/>
          <p:cNvPicPr>
            <a:picLocks noChangeAspect="1"/>
          </p:cNvPicPr>
          <p:nvPr/>
        </p:nvPicPr>
        <p:blipFill>
          <a:blip r:embed="rId3"/>
          <a:stretch>
            <a:fillRect/>
          </a:stretch>
        </p:blipFill>
        <p:spPr>
          <a:xfrm>
            <a:off x="1390650" y="1082040"/>
            <a:ext cx="8013700" cy="5562600"/>
          </a:xfrm>
          <a:prstGeom prst="rect">
            <a:avLst/>
          </a:prstGeom>
        </p:spPr>
      </p:pic>
      <p:pic>
        <p:nvPicPr>
          <p:cNvPr id="8" name="Picture 7"/>
          <p:cNvPicPr>
            <a:picLocks noChangeAspect="1"/>
          </p:cNvPicPr>
          <p:nvPr/>
        </p:nvPicPr>
        <p:blipFill>
          <a:blip r:embed="rId4">
            <a:clrChange>
              <a:clrFrom>
                <a:srgbClr val="FFFFFF"/>
              </a:clrFrom>
              <a:clrTo>
                <a:srgbClr val="FFFFFF">
                  <a:alpha val="0"/>
                </a:srgbClr>
              </a:clrTo>
            </a:clrChange>
          </a:blip>
          <a:stretch>
            <a:fillRect/>
          </a:stretch>
        </p:blipFill>
        <p:spPr>
          <a:xfrm>
            <a:off x="10119360" y="5778500"/>
            <a:ext cx="2072640" cy="1079500"/>
          </a:xfrm>
          <a:prstGeom prst="rect">
            <a:avLst/>
          </a:prstGeom>
        </p:spPr>
      </p:pic>
    </p:spTree>
    <p:extLst>
      <p:ext uri="{BB962C8B-B14F-4D97-AF65-F5344CB8AC3E}">
        <p14:creationId xmlns:p14="http://schemas.microsoft.com/office/powerpoint/2010/main" val="51055622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59277"/>
            <a:ext cx="12192000" cy="811213"/>
          </a:xfrm>
          <a:prstGeom prst="rect">
            <a:avLst/>
          </a:prstGeom>
          <a:solidFill>
            <a:srgbClr val="EAF4FC"/>
          </a:solidFill>
          <a:ln>
            <a:solidFill>
              <a:srgbClr val="EAF4F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588010" y="-116523"/>
            <a:ext cx="11463782" cy="1325563"/>
          </a:xfrm>
          <a:prstGeom prst="rect">
            <a:avLst/>
          </a:prstGeom>
          <a:no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solidFill>
                  <a:srgbClr val="084184"/>
                </a:solidFill>
                <a:latin typeface="C4 Text" charset="0"/>
                <a:ea typeface="C4 Text" charset="0"/>
                <a:cs typeface="C4 Text" charset="0"/>
              </a:rPr>
              <a:t>Choosing the forgetting factor,</a:t>
            </a:r>
            <a:endParaRPr lang="en-US" dirty="0">
              <a:solidFill>
                <a:srgbClr val="084184"/>
              </a:solidFill>
              <a:latin typeface="C4 Text" charset="0"/>
              <a:ea typeface="C4 Text" charset="0"/>
              <a:cs typeface="C4 Text" charset="0"/>
            </a:endParaRPr>
          </a:p>
        </p:txBody>
      </p:sp>
      <p:sp>
        <p:nvSpPr>
          <p:cNvPr id="6" name="Content Placeholder 2"/>
          <p:cNvSpPr txBox="1">
            <a:spLocks/>
          </p:cNvSpPr>
          <p:nvPr/>
        </p:nvSpPr>
        <p:spPr>
          <a:xfrm>
            <a:off x="859790" y="1046290"/>
            <a:ext cx="10515600" cy="539502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endParaRPr lang="en-US" dirty="0" smtClean="0">
              <a:solidFill>
                <a:schemeClr val="accent1">
                  <a:lumMod val="75000"/>
                </a:schemeClr>
              </a:solidFill>
            </a:endParaRPr>
          </a:p>
        </p:txBody>
      </p:sp>
      <p:sp>
        <p:nvSpPr>
          <p:cNvPr id="7" name="Content Placeholder 2"/>
          <p:cNvSpPr txBox="1">
            <a:spLocks/>
          </p:cNvSpPr>
          <p:nvPr/>
        </p:nvSpPr>
        <p:spPr>
          <a:xfrm>
            <a:off x="1117600" y="1257300"/>
            <a:ext cx="10515600" cy="539502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endParaRPr lang="en-US" dirty="0" smtClean="0">
              <a:solidFill>
                <a:schemeClr val="accent1">
                  <a:lumMod val="75000"/>
                </a:schemeClr>
              </a:solidFill>
            </a:endParaRPr>
          </a:p>
        </p:txBody>
      </p:sp>
      <p:pic>
        <p:nvPicPr>
          <p:cNvPr id="3" name="Picture 2"/>
          <p:cNvPicPr>
            <a:picLocks noChangeAspect="1"/>
          </p:cNvPicPr>
          <p:nvPr/>
        </p:nvPicPr>
        <p:blipFill>
          <a:blip r:embed="rId3"/>
          <a:stretch>
            <a:fillRect/>
          </a:stretch>
        </p:blipFill>
        <p:spPr>
          <a:xfrm>
            <a:off x="7651749" y="355758"/>
            <a:ext cx="529167" cy="381000"/>
          </a:xfrm>
          <a:prstGeom prst="rect">
            <a:avLst/>
          </a:prstGeom>
        </p:spPr>
      </p:pic>
      <p:sp>
        <p:nvSpPr>
          <p:cNvPr id="17" name="TextBox 16"/>
          <p:cNvSpPr txBox="1"/>
          <p:nvPr/>
        </p:nvSpPr>
        <p:spPr>
          <a:xfrm>
            <a:off x="2769922" y="1209040"/>
            <a:ext cx="1574800" cy="369332"/>
          </a:xfrm>
          <a:prstGeom prst="rect">
            <a:avLst/>
          </a:prstGeom>
          <a:solidFill>
            <a:schemeClr val="bg1"/>
          </a:solidFill>
        </p:spPr>
        <p:txBody>
          <a:bodyPr wrap="square" rtlCol="0">
            <a:spAutoFit/>
          </a:bodyPr>
          <a:lstStyle/>
          <a:p>
            <a:endParaRPr lang="en-US" dirty="0"/>
          </a:p>
        </p:txBody>
      </p:sp>
      <p:pic>
        <p:nvPicPr>
          <p:cNvPr id="18" name="Picture 17"/>
          <p:cNvPicPr>
            <a:picLocks noChangeAspect="1"/>
          </p:cNvPicPr>
          <p:nvPr/>
        </p:nvPicPr>
        <p:blipFill>
          <a:blip r:embed="rId4"/>
          <a:stretch>
            <a:fillRect/>
          </a:stretch>
        </p:blipFill>
        <p:spPr>
          <a:xfrm>
            <a:off x="2198930" y="1234956"/>
            <a:ext cx="1955800" cy="317500"/>
          </a:xfrm>
          <a:prstGeom prst="rect">
            <a:avLst/>
          </a:prstGeom>
        </p:spPr>
      </p:pic>
      <p:pic>
        <p:nvPicPr>
          <p:cNvPr id="19" name="Picture 18"/>
          <p:cNvPicPr>
            <a:picLocks noChangeAspect="1"/>
          </p:cNvPicPr>
          <p:nvPr/>
        </p:nvPicPr>
        <p:blipFill>
          <a:blip r:embed="rId5"/>
          <a:stretch>
            <a:fillRect/>
          </a:stretch>
        </p:blipFill>
        <p:spPr>
          <a:xfrm>
            <a:off x="8180916" y="1209040"/>
            <a:ext cx="1498600" cy="317500"/>
          </a:xfrm>
          <a:prstGeom prst="rect">
            <a:avLst/>
          </a:prstGeom>
        </p:spPr>
      </p:pic>
      <p:pic>
        <p:nvPicPr>
          <p:cNvPr id="22" name="Picture 21"/>
          <p:cNvPicPr>
            <a:picLocks noChangeAspect="1"/>
          </p:cNvPicPr>
          <p:nvPr/>
        </p:nvPicPr>
        <p:blipFill>
          <a:blip r:embed="rId6"/>
          <a:stretch>
            <a:fillRect/>
          </a:stretch>
        </p:blipFill>
        <p:spPr>
          <a:xfrm>
            <a:off x="5745493" y="1505521"/>
            <a:ext cx="6438900" cy="5092700"/>
          </a:xfrm>
          <a:prstGeom prst="rect">
            <a:avLst/>
          </a:prstGeom>
        </p:spPr>
      </p:pic>
      <p:sp>
        <p:nvSpPr>
          <p:cNvPr id="23" name="Rectangle 22"/>
          <p:cNvSpPr/>
          <p:nvPr/>
        </p:nvSpPr>
        <p:spPr>
          <a:xfrm>
            <a:off x="3048000" y="3105835"/>
            <a:ext cx="6096000" cy="646331"/>
          </a:xfrm>
          <a:prstGeom prst="rect">
            <a:avLst/>
          </a:prstGeom>
        </p:spPr>
        <p:txBody>
          <a:bodyPr>
            <a:spAutoFit/>
          </a:bodyPr>
          <a:lstStyle/>
          <a:p>
            <a:r>
              <a:rPr lang="en-US" dirty="0"/>
              <a:t/>
            </a:r>
            <a:br>
              <a:rPr lang="en-US" dirty="0"/>
            </a:br>
            <a:endParaRPr lang="en-US" dirty="0"/>
          </a:p>
        </p:txBody>
      </p:sp>
      <p:pic>
        <p:nvPicPr>
          <p:cNvPr id="24" name="Picture 23"/>
          <p:cNvPicPr>
            <a:picLocks noChangeAspect="1"/>
          </p:cNvPicPr>
          <p:nvPr/>
        </p:nvPicPr>
        <p:blipFill>
          <a:blip r:embed="rId7"/>
          <a:stretch>
            <a:fillRect/>
          </a:stretch>
        </p:blipFill>
        <p:spPr>
          <a:xfrm>
            <a:off x="80008" y="1505521"/>
            <a:ext cx="6438900" cy="5092700"/>
          </a:xfrm>
          <a:prstGeom prst="rect">
            <a:avLst/>
          </a:prstGeom>
        </p:spPr>
      </p:pic>
    </p:spTree>
    <p:extLst>
      <p:ext uri="{BB962C8B-B14F-4D97-AF65-F5344CB8AC3E}">
        <p14:creationId xmlns:p14="http://schemas.microsoft.com/office/powerpoint/2010/main" val="156741454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59277"/>
            <a:ext cx="12192000" cy="811213"/>
          </a:xfrm>
          <a:prstGeom prst="rect">
            <a:avLst/>
          </a:prstGeom>
          <a:solidFill>
            <a:srgbClr val="EAF4FC"/>
          </a:solidFill>
          <a:ln>
            <a:solidFill>
              <a:srgbClr val="EAF4F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588010" y="-116523"/>
            <a:ext cx="11463782" cy="1325563"/>
          </a:xfrm>
          <a:prstGeom prst="rect">
            <a:avLst/>
          </a:prstGeom>
          <a:no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solidFill>
                  <a:srgbClr val="084184"/>
                </a:solidFill>
                <a:latin typeface="C4 Text" charset="0"/>
                <a:ea typeface="C4 Text" charset="0"/>
                <a:cs typeface="C4 Text" charset="0"/>
              </a:rPr>
              <a:t>Choosing the forgetting factor,</a:t>
            </a:r>
            <a:endParaRPr lang="en-US" dirty="0">
              <a:solidFill>
                <a:srgbClr val="084184"/>
              </a:solidFill>
              <a:latin typeface="C4 Text" charset="0"/>
              <a:ea typeface="C4 Text" charset="0"/>
              <a:cs typeface="C4 Text" charset="0"/>
            </a:endParaRPr>
          </a:p>
        </p:txBody>
      </p:sp>
      <p:sp>
        <p:nvSpPr>
          <p:cNvPr id="6" name="Content Placeholder 2"/>
          <p:cNvSpPr txBox="1">
            <a:spLocks/>
          </p:cNvSpPr>
          <p:nvPr/>
        </p:nvSpPr>
        <p:spPr>
          <a:xfrm>
            <a:off x="965200" y="1104900"/>
            <a:ext cx="10515600" cy="539502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endParaRPr lang="en-US" dirty="0" smtClean="0">
              <a:solidFill>
                <a:schemeClr val="accent1">
                  <a:lumMod val="75000"/>
                </a:schemeClr>
              </a:solidFill>
            </a:endParaRPr>
          </a:p>
        </p:txBody>
      </p:sp>
      <p:sp>
        <p:nvSpPr>
          <p:cNvPr id="7" name="Content Placeholder 2"/>
          <p:cNvSpPr txBox="1">
            <a:spLocks/>
          </p:cNvSpPr>
          <p:nvPr/>
        </p:nvSpPr>
        <p:spPr>
          <a:xfrm>
            <a:off x="1117600" y="1257300"/>
            <a:ext cx="10515600" cy="539502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endParaRPr lang="en-US" dirty="0" smtClean="0">
              <a:solidFill>
                <a:schemeClr val="accent1">
                  <a:lumMod val="75000"/>
                </a:schemeClr>
              </a:solidFill>
            </a:endParaRPr>
          </a:p>
        </p:txBody>
      </p:sp>
      <p:pic>
        <p:nvPicPr>
          <p:cNvPr id="3" name="Picture 2"/>
          <p:cNvPicPr>
            <a:picLocks noChangeAspect="1"/>
          </p:cNvPicPr>
          <p:nvPr/>
        </p:nvPicPr>
        <p:blipFill>
          <a:blip r:embed="rId2"/>
          <a:stretch>
            <a:fillRect/>
          </a:stretch>
        </p:blipFill>
        <p:spPr>
          <a:xfrm>
            <a:off x="7689849" y="368458"/>
            <a:ext cx="529167" cy="381000"/>
          </a:xfrm>
          <a:prstGeom prst="rect">
            <a:avLst/>
          </a:prstGeom>
        </p:spPr>
      </p:pic>
      <p:sp>
        <p:nvSpPr>
          <p:cNvPr id="9" name="Content Placeholder 2"/>
          <p:cNvSpPr txBox="1">
            <a:spLocks/>
          </p:cNvSpPr>
          <p:nvPr/>
        </p:nvSpPr>
        <p:spPr>
          <a:xfrm>
            <a:off x="965200" y="1166971"/>
            <a:ext cx="10363200" cy="5547426"/>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smtClean="0">
                <a:solidFill>
                  <a:schemeClr val="accent1">
                    <a:lumMod val="75000"/>
                  </a:schemeClr>
                </a:solidFill>
                <a:latin typeface="C4 Text" charset="0"/>
                <a:ea typeface="C4 Text" charset="0"/>
                <a:cs typeface="C4 Text" charset="0"/>
              </a:rPr>
              <a:t>Forgetting factor is a nuisance parameter.</a:t>
            </a:r>
            <a:br>
              <a:rPr lang="en-US" dirty="0" smtClean="0">
                <a:solidFill>
                  <a:schemeClr val="accent1">
                    <a:lumMod val="75000"/>
                  </a:schemeClr>
                </a:solidFill>
                <a:latin typeface="C4 Text" charset="0"/>
                <a:ea typeface="C4 Text" charset="0"/>
                <a:cs typeface="C4 Text" charset="0"/>
              </a:rPr>
            </a:br>
            <a:endParaRPr lang="en-US" dirty="0" smtClean="0">
              <a:solidFill>
                <a:schemeClr val="accent1">
                  <a:lumMod val="75000"/>
                </a:schemeClr>
              </a:solidFill>
              <a:latin typeface="C4 Text" charset="0"/>
              <a:ea typeface="C4 Text" charset="0"/>
              <a:cs typeface="C4 Text" charset="0"/>
            </a:endParaRPr>
          </a:p>
          <a:p>
            <a:r>
              <a:rPr lang="en-US" dirty="0" smtClean="0">
                <a:solidFill>
                  <a:schemeClr val="accent1">
                    <a:lumMod val="75000"/>
                  </a:schemeClr>
                </a:solidFill>
                <a:latin typeface="C4 Text" charset="0"/>
                <a:ea typeface="C4 Text" charset="0"/>
                <a:cs typeface="C4 Text" charset="0"/>
              </a:rPr>
              <a:t>Optimal forgetting factor depends on how quickly the ratings are changing. </a:t>
            </a:r>
            <a:br>
              <a:rPr lang="en-US" dirty="0" smtClean="0">
                <a:solidFill>
                  <a:schemeClr val="accent1">
                    <a:lumMod val="75000"/>
                  </a:schemeClr>
                </a:solidFill>
                <a:latin typeface="C4 Text" charset="0"/>
                <a:ea typeface="C4 Text" charset="0"/>
                <a:cs typeface="C4 Text" charset="0"/>
              </a:rPr>
            </a:br>
            <a:endParaRPr lang="en-US" dirty="0" smtClean="0">
              <a:solidFill>
                <a:schemeClr val="accent1">
                  <a:lumMod val="75000"/>
                </a:schemeClr>
              </a:solidFill>
              <a:latin typeface="C4 Text" charset="0"/>
              <a:ea typeface="C4 Text" charset="0"/>
              <a:cs typeface="C4 Text" charset="0"/>
            </a:endParaRPr>
          </a:p>
          <a:p>
            <a:r>
              <a:rPr lang="en-US" dirty="0" smtClean="0">
                <a:solidFill>
                  <a:schemeClr val="accent1">
                    <a:lumMod val="75000"/>
                  </a:schemeClr>
                </a:solidFill>
                <a:latin typeface="C4 Text" charset="0"/>
                <a:ea typeface="C4 Text" charset="0"/>
                <a:cs typeface="C4 Text" charset="0"/>
              </a:rPr>
              <a:t>This means it is different for each </a:t>
            </a:r>
            <a:r>
              <a:rPr lang="en-US" dirty="0" err="1" smtClean="0">
                <a:solidFill>
                  <a:schemeClr val="accent1">
                    <a:lumMod val="75000"/>
                  </a:schemeClr>
                </a:solidFill>
                <a:latin typeface="C4 Text" charset="0"/>
                <a:ea typeface="C4 Text" charset="0"/>
                <a:cs typeface="C4 Text" charset="0"/>
              </a:rPr>
              <a:t>programme</a:t>
            </a:r>
            <a:r>
              <a:rPr lang="en-US" dirty="0" smtClean="0">
                <a:solidFill>
                  <a:schemeClr val="accent1">
                    <a:lumMod val="75000"/>
                  </a:schemeClr>
                </a:solidFill>
                <a:latin typeface="C4 Text" charset="0"/>
                <a:ea typeface="C4 Text" charset="0"/>
                <a:cs typeface="C4 Text" charset="0"/>
              </a:rPr>
              <a:t>.</a:t>
            </a:r>
            <a:br>
              <a:rPr lang="en-US" dirty="0" smtClean="0">
                <a:solidFill>
                  <a:schemeClr val="accent1">
                    <a:lumMod val="75000"/>
                  </a:schemeClr>
                </a:solidFill>
                <a:latin typeface="C4 Text" charset="0"/>
                <a:ea typeface="C4 Text" charset="0"/>
                <a:cs typeface="C4 Text" charset="0"/>
              </a:rPr>
            </a:br>
            <a:endParaRPr lang="en-US" dirty="0" smtClean="0">
              <a:solidFill>
                <a:schemeClr val="accent1">
                  <a:lumMod val="75000"/>
                </a:schemeClr>
              </a:solidFill>
              <a:latin typeface="C4 Text" charset="0"/>
              <a:ea typeface="C4 Text" charset="0"/>
              <a:cs typeface="C4 Text" charset="0"/>
            </a:endParaRPr>
          </a:p>
          <a:p>
            <a:r>
              <a:rPr lang="en-US" dirty="0" smtClean="0">
                <a:solidFill>
                  <a:schemeClr val="accent1">
                    <a:lumMod val="75000"/>
                  </a:schemeClr>
                </a:solidFill>
                <a:latin typeface="C4 Text" charset="0"/>
                <a:ea typeface="C4 Text" charset="0"/>
                <a:cs typeface="C4 Text" charset="0"/>
              </a:rPr>
              <a:t>A fixed forgetting factor cannot adapt to sudden changes in the mean so the forgetting factor itself should ideally be time-varying.</a:t>
            </a:r>
            <a:br>
              <a:rPr lang="en-US" dirty="0" smtClean="0">
                <a:solidFill>
                  <a:schemeClr val="accent1">
                    <a:lumMod val="75000"/>
                  </a:schemeClr>
                </a:solidFill>
                <a:latin typeface="C4 Text" charset="0"/>
                <a:ea typeface="C4 Text" charset="0"/>
                <a:cs typeface="C4 Text" charset="0"/>
              </a:rPr>
            </a:br>
            <a:endParaRPr lang="en-US" dirty="0" smtClean="0">
              <a:solidFill>
                <a:schemeClr val="accent1">
                  <a:lumMod val="75000"/>
                </a:schemeClr>
              </a:solidFill>
              <a:latin typeface="C4 Text" charset="0"/>
              <a:ea typeface="C4 Text" charset="0"/>
              <a:cs typeface="C4 Text" charset="0"/>
            </a:endParaRPr>
          </a:p>
          <a:p>
            <a:r>
              <a:rPr lang="en-US" b="1" i="1" dirty="0" smtClean="0">
                <a:solidFill>
                  <a:schemeClr val="accent1">
                    <a:lumMod val="75000"/>
                  </a:schemeClr>
                </a:solidFill>
                <a:latin typeface="C4 Text" charset="0"/>
                <a:ea typeface="C4 Text" charset="0"/>
                <a:cs typeface="C4 Text" charset="0"/>
              </a:rPr>
              <a:t>We want the forgetting factor at each time step to be estimated from the data!</a:t>
            </a:r>
            <a:r>
              <a:rPr lang="en-US" dirty="0" smtClean="0">
                <a:solidFill>
                  <a:schemeClr val="accent1">
                    <a:lumMod val="75000"/>
                  </a:schemeClr>
                </a:solidFill>
                <a:latin typeface="C4 Text" charset="0"/>
                <a:ea typeface="C4 Text" charset="0"/>
                <a:cs typeface="C4 Text" charset="0"/>
              </a:rPr>
              <a:t/>
            </a:r>
            <a:br>
              <a:rPr lang="en-US" dirty="0" smtClean="0">
                <a:solidFill>
                  <a:schemeClr val="accent1">
                    <a:lumMod val="75000"/>
                  </a:schemeClr>
                </a:solidFill>
                <a:latin typeface="C4 Text" charset="0"/>
                <a:ea typeface="C4 Text" charset="0"/>
                <a:cs typeface="C4 Text" charset="0"/>
              </a:rPr>
            </a:br>
            <a:r>
              <a:rPr lang="en-US" dirty="0" smtClean="0">
                <a:solidFill>
                  <a:schemeClr val="accent1">
                    <a:lumMod val="75000"/>
                  </a:schemeClr>
                </a:solidFill>
                <a:latin typeface="C4 Text" charset="0"/>
                <a:ea typeface="C4 Text" charset="0"/>
                <a:cs typeface="C4 Text" charset="0"/>
              </a:rPr>
              <a:t/>
            </a:r>
            <a:br>
              <a:rPr lang="en-US" dirty="0" smtClean="0">
                <a:solidFill>
                  <a:schemeClr val="accent1">
                    <a:lumMod val="75000"/>
                  </a:schemeClr>
                </a:solidFill>
                <a:latin typeface="C4 Text" charset="0"/>
                <a:ea typeface="C4 Text" charset="0"/>
                <a:cs typeface="C4 Text" charset="0"/>
              </a:rPr>
            </a:br>
            <a:r>
              <a:rPr lang="en-US" dirty="0" smtClean="0">
                <a:solidFill>
                  <a:schemeClr val="accent1">
                    <a:lumMod val="75000"/>
                  </a:schemeClr>
                </a:solidFill>
                <a:latin typeface="C4 Text" charset="0"/>
                <a:ea typeface="C4 Text" charset="0"/>
                <a:cs typeface="C4 Text" charset="0"/>
              </a:rPr>
              <a:t/>
            </a:r>
            <a:br>
              <a:rPr lang="en-US" dirty="0" smtClean="0">
                <a:solidFill>
                  <a:schemeClr val="accent1">
                    <a:lumMod val="75000"/>
                  </a:schemeClr>
                </a:solidFill>
                <a:latin typeface="C4 Text" charset="0"/>
                <a:ea typeface="C4 Text" charset="0"/>
                <a:cs typeface="C4 Text" charset="0"/>
              </a:rPr>
            </a:br>
            <a:endParaRPr lang="en-US" dirty="0" smtClean="0">
              <a:solidFill>
                <a:schemeClr val="accent1">
                  <a:lumMod val="75000"/>
                </a:schemeClr>
              </a:solidFill>
              <a:latin typeface="C4 Text" charset="0"/>
              <a:ea typeface="C4 Text" charset="0"/>
              <a:cs typeface="C4 Text" charset="0"/>
            </a:endParaRPr>
          </a:p>
          <a:p>
            <a:endParaRPr lang="en-US" dirty="0" smtClean="0">
              <a:solidFill>
                <a:schemeClr val="accent1">
                  <a:lumMod val="75000"/>
                </a:schemeClr>
              </a:solidFill>
              <a:latin typeface="C4 Text" charset="0"/>
              <a:ea typeface="C4 Text" charset="0"/>
              <a:cs typeface="C4 Text" charset="0"/>
            </a:endParaRPr>
          </a:p>
        </p:txBody>
      </p:sp>
      <p:pic>
        <p:nvPicPr>
          <p:cNvPr id="8" name="Picture 7"/>
          <p:cNvPicPr>
            <a:picLocks noChangeAspect="1"/>
          </p:cNvPicPr>
          <p:nvPr/>
        </p:nvPicPr>
        <p:blipFill>
          <a:blip r:embed="rId3">
            <a:clrChange>
              <a:clrFrom>
                <a:srgbClr val="FFFFFF"/>
              </a:clrFrom>
              <a:clrTo>
                <a:srgbClr val="FFFFFF">
                  <a:alpha val="0"/>
                </a:srgbClr>
              </a:clrTo>
            </a:clrChange>
          </a:blip>
          <a:stretch>
            <a:fillRect/>
          </a:stretch>
        </p:blipFill>
        <p:spPr>
          <a:xfrm>
            <a:off x="10119360" y="5778500"/>
            <a:ext cx="2072640" cy="1079500"/>
          </a:xfrm>
          <a:prstGeom prst="rect">
            <a:avLst/>
          </a:prstGeom>
        </p:spPr>
      </p:pic>
    </p:spTree>
    <p:extLst>
      <p:ext uri="{BB962C8B-B14F-4D97-AF65-F5344CB8AC3E}">
        <p14:creationId xmlns:p14="http://schemas.microsoft.com/office/powerpoint/2010/main" val="189592838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593850"/>
            <a:ext cx="11061032" cy="4351338"/>
          </a:xfrm>
        </p:spPr>
        <p:txBody>
          <a:bodyPr>
            <a:normAutofit/>
          </a:bodyPr>
          <a:lstStyle/>
          <a:p>
            <a:r>
              <a:rPr lang="en-US" sz="3200" dirty="0" smtClean="0">
                <a:solidFill>
                  <a:schemeClr val="accent1">
                    <a:lumMod val="75000"/>
                  </a:schemeClr>
                </a:solidFill>
              </a:rPr>
              <a:t>BARB measure </a:t>
            </a:r>
            <a:r>
              <a:rPr lang="en-US" sz="3200" dirty="0">
                <a:solidFill>
                  <a:schemeClr val="accent1">
                    <a:lumMod val="75000"/>
                  </a:schemeClr>
                </a:solidFill>
              </a:rPr>
              <a:t>exactly </a:t>
            </a:r>
            <a:r>
              <a:rPr lang="en-US" sz="3200" i="1" dirty="0">
                <a:solidFill>
                  <a:schemeClr val="accent1">
                    <a:lumMod val="75000"/>
                  </a:schemeClr>
                </a:solidFill>
              </a:rPr>
              <a:t>who </a:t>
            </a:r>
            <a:r>
              <a:rPr lang="en-US" sz="3200" dirty="0">
                <a:solidFill>
                  <a:schemeClr val="accent1">
                    <a:lumMod val="75000"/>
                  </a:schemeClr>
                </a:solidFill>
              </a:rPr>
              <a:t>is watching and </a:t>
            </a:r>
            <a:r>
              <a:rPr lang="en-US" sz="3200" i="1" dirty="0">
                <a:solidFill>
                  <a:schemeClr val="accent1">
                    <a:lumMod val="75000"/>
                  </a:schemeClr>
                </a:solidFill>
              </a:rPr>
              <a:t>what</a:t>
            </a:r>
            <a:r>
              <a:rPr lang="en-US" sz="3200" dirty="0">
                <a:solidFill>
                  <a:schemeClr val="accent1">
                    <a:lumMod val="75000"/>
                  </a:schemeClr>
                </a:solidFill>
              </a:rPr>
              <a:t> they are watching</a:t>
            </a:r>
            <a:r>
              <a:rPr lang="en-US" sz="3200" dirty="0" smtClean="0">
                <a:solidFill>
                  <a:schemeClr val="accent1">
                    <a:lumMod val="75000"/>
                  </a:schemeClr>
                </a:solidFill>
              </a:rPr>
              <a:t>.</a:t>
            </a:r>
            <a:br>
              <a:rPr lang="en-US" sz="3200" dirty="0" smtClean="0">
                <a:solidFill>
                  <a:schemeClr val="accent1">
                    <a:lumMod val="75000"/>
                  </a:schemeClr>
                </a:solidFill>
              </a:rPr>
            </a:br>
            <a:endParaRPr lang="en-US" sz="3200" dirty="0" smtClean="0">
              <a:solidFill>
                <a:schemeClr val="accent1">
                  <a:lumMod val="75000"/>
                </a:schemeClr>
              </a:solidFill>
            </a:endParaRPr>
          </a:p>
          <a:p>
            <a:r>
              <a:rPr lang="en-US" sz="3200" dirty="0" smtClean="0">
                <a:solidFill>
                  <a:schemeClr val="accent1">
                    <a:lumMod val="75000"/>
                  </a:schemeClr>
                </a:solidFill>
              </a:rPr>
              <a:t>Advertisers are concerned with the </a:t>
            </a:r>
            <a:r>
              <a:rPr lang="en-US" sz="3200" i="1" dirty="0" smtClean="0">
                <a:solidFill>
                  <a:schemeClr val="accent1">
                    <a:lumMod val="75000"/>
                  </a:schemeClr>
                </a:solidFill>
              </a:rPr>
              <a:t>who! </a:t>
            </a:r>
            <a:r>
              <a:rPr lang="en-US" sz="3200" dirty="0" smtClean="0">
                <a:solidFill>
                  <a:schemeClr val="accent1">
                    <a:lumMod val="75000"/>
                  </a:schemeClr>
                </a:solidFill>
              </a:rPr>
              <a:t>Typically only wanting to reach a specific subset of people.</a:t>
            </a:r>
            <a:r>
              <a:rPr lang="en-US" sz="3200" i="1" dirty="0" smtClean="0">
                <a:solidFill>
                  <a:schemeClr val="accent1">
                    <a:lumMod val="75000"/>
                  </a:schemeClr>
                </a:solidFill>
              </a:rPr>
              <a:t/>
            </a:r>
            <a:br>
              <a:rPr lang="en-US" sz="3200" i="1" dirty="0" smtClean="0">
                <a:solidFill>
                  <a:schemeClr val="accent1">
                    <a:lumMod val="75000"/>
                  </a:schemeClr>
                </a:solidFill>
              </a:rPr>
            </a:br>
            <a:endParaRPr lang="en-US" sz="3200" i="1" dirty="0" smtClean="0">
              <a:solidFill>
                <a:schemeClr val="accent1">
                  <a:lumMod val="75000"/>
                </a:schemeClr>
              </a:solidFill>
            </a:endParaRPr>
          </a:p>
          <a:p>
            <a:r>
              <a:rPr lang="en-US" sz="3200" dirty="0" smtClean="0">
                <a:solidFill>
                  <a:schemeClr val="accent1">
                    <a:lumMod val="75000"/>
                  </a:schemeClr>
                </a:solidFill>
              </a:rPr>
              <a:t>The </a:t>
            </a:r>
            <a:r>
              <a:rPr lang="en-US" sz="3200" i="1" dirty="0" smtClean="0">
                <a:solidFill>
                  <a:schemeClr val="accent1">
                    <a:lumMod val="75000"/>
                  </a:schemeClr>
                </a:solidFill>
              </a:rPr>
              <a:t>who </a:t>
            </a:r>
            <a:r>
              <a:rPr lang="en-US" sz="3200" dirty="0" smtClean="0">
                <a:solidFill>
                  <a:schemeClr val="accent1">
                    <a:lumMod val="75000"/>
                  </a:schemeClr>
                </a:solidFill>
              </a:rPr>
              <a:t>measured by BARB is the key to demographic targeting in television. It is also the main thing we wish to forecast.</a:t>
            </a:r>
            <a:endParaRPr lang="en-US" sz="3200" dirty="0">
              <a:solidFill>
                <a:schemeClr val="accent1">
                  <a:lumMod val="75000"/>
                </a:schemeClr>
              </a:solidFill>
            </a:endParaRPr>
          </a:p>
          <a:p>
            <a:endParaRPr lang="en-US" sz="3200" dirty="0" smtClean="0">
              <a:solidFill>
                <a:schemeClr val="accent1">
                  <a:lumMod val="75000"/>
                </a:schemeClr>
              </a:solidFill>
            </a:endParaRPr>
          </a:p>
        </p:txBody>
      </p:sp>
      <p:sp>
        <p:nvSpPr>
          <p:cNvPr id="5" name="Rectangle 4"/>
          <p:cNvSpPr/>
          <p:nvPr/>
        </p:nvSpPr>
        <p:spPr>
          <a:xfrm>
            <a:off x="0" y="268287"/>
            <a:ext cx="12192000" cy="811213"/>
          </a:xfrm>
          <a:prstGeom prst="rect">
            <a:avLst/>
          </a:prstGeom>
          <a:solidFill>
            <a:srgbClr val="EAF4FC"/>
          </a:solidFill>
          <a:ln>
            <a:solidFill>
              <a:srgbClr val="EAF4F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p:cNvSpPr txBox="1">
            <a:spLocks/>
          </p:cNvSpPr>
          <p:nvPr/>
        </p:nvSpPr>
        <p:spPr>
          <a:xfrm>
            <a:off x="965200" y="11111"/>
            <a:ext cx="10515600" cy="1325563"/>
          </a:xfrm>
          <a:prstGeom prst="rect">
            <a:avLst/>
          </a:prstGeom>
          <a:no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solidFill>
                  <a:srgbClr val="084184"/>
                </a:solidFill>
                <a:latin typeface="C4 Text" charset="0"/>
                <a:ea typeface="C4 Text" charset="0"/>
                <a:cs typeface="C4 Text" charset="0"/>
              </a:rPr>
              <a:t>TV Ratings &amp; The Ad Market</a:t>
            </a:r>
            <a:endParaRPr lang="en-US" dirty="0">
              <a:solidFill>
                <a:srgbClr val="084184"/>
              </a:solidFill>
              <a:latin typeface="C4 Text" charset="0"/>
              <a:ea typeface="C4 Text" charset="0"/>
              <a:cs typeface="C4 Text" charset="0"/>
            </a:endParaRPr>
          </a:p>
        </p:txBody>
      </p:sp>
      <p:pic>
        <p:nvPicPr>
          <p:cNvPr id="6" name="Picture 5"/>
          <p:cNvPicPr>
            <a:picLocks noChangeAspect="1"/>
          </p:cNvPicPr>
          <p:nvPr/>
        </p:nvPicPr>
        <p:blipFill>
          <a:blip r:embed="rId3"/>
          <a:stretch>
            <a:fillRect/>
          </a:stretch>
        </p:blipFill>
        <p:spPr>
          <a:xfrm>
            <a:off x="10119360" y="5778500"/>
            <a:ext cx="2072640" cy="1079500"/>
          </a:xfrm>
          <a:prstGeom prst="rect">
            <a:avLst/>
          </a:prstGeom>
        </p:spPr>
      </p:pic>
    </p:spTree>
    <p:extLst>
      <p:ext uri="{BB962C8B-B14F-4D97-AF65-F5344CB8AC3E}">
        <p14:creationId xmlns:p14="http://schemas.microsoft.com/office/powerpoint/2010/main" val="55588940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12800" y="1157288"/>
            <a:ext cx="10680700" cy="5700712"/>
          </a:xfrm>
        </p:spPr>
        <p:txBody>
          <a:bodyPr>
            <a:normAutofit/>
          </a:bodyPr>
          <a:lstStyle/>
          <a:p>
            <a:r>
              <a:rPr lang="en-US" dirty="0" smtClean="0">
                <a:solidFill>
                  <a:schemeClr val="accent1">
                    <a:lumMod val="75000"/>
                  </a:schemeClr>
                </a:solidFill>
              </a:rPr>
              <a:t>The formal Bayesian solution </a:t>
            </a:r>
            <a:r>
              <a:rPr lang="en-US" dirty="0">
                <a:solidFill>
                  <a:schemeClr val="accent1">
                    <a:lumMod val="75000"/>
                  </a:schemeClr>
                </a:solidFill>
              </a:rPr>
              <a:t>to estimating time </a:t>
            </a:r>
            <a:r>
              <a:rPr lang="en-US" dirty="0" smtClean="0">
                <a:solidFill>
                  <a:schemeClr val="accent1">
                    <a:lumMod val="75000"/>
                  </a:schemeClr>
                </a:solidFill>
              </a:rPr>
              <a:t>variant parameters is:</a:t>
            </a:r>
            <a:br>
              <a:rPr lang="en-US" dirty="0" smtClean="0">
                <a:solidFill>
                  <a:schemeClr val="accent1">
                    <a:lumMod val="75000"/>
                  </a:schemeClr>
                </a:solidFill>
              </a:rPr>
            </a:br>
            <a:r>
              <a:rPr lang="en-US" dirty="0" smtClean="0">
                <a:solidFill>
                  <a:schemeClr val="accent1">
                    <a:lumMod val="75000"/>
                  </a:schemeClr>
                </a:solidFill>
              </a:rPr>
              <a:t/>
            </a:r>
            <a:br>
              <a:rPr lang="en-US" dirty="0" smtClean="0">
                <a:solidFill>
                  <a:schemeClr val="accent1">
                    <a:lumMod val="75000"/>
                  </a:schemeClr>
                </a:solidFill>
              </a:rPr>
            </a:br>
            <a:r>
              <a:rPr lang="en-US" dirty="0" smtClean="0">
                <a:solidFill>
                  <a:schemeClr val="accent1">
                    <a:lumMod val="75000"/>
                  </a:schemeClr>
                </a:solidFill>
              </a:rPr>
              <a:t/>
            </a:r>
            <a:br>
              <a:rPr lang="en-US" dirty="0" smtClean="0">
                <a:solidFill>
                  <a:schemeClr val="accent1">
                    <a:lumMod val="75000"/>
                  </a:schemeClr>
                </a:solidFill>
              </a:rPr>
            </a:br>
            <a:r>
              <a:rPr lang="en-US" dirty="0" smtClean="0">
                <a:solidFill>
                  <a:schemeClr val="accent1">
                    <a:lumMod val="75000"/>
                  </a:schemeClr>
                </a:solidFill>
              </a:rPr>
              <a:t/>
            </a:r>
            <a:br>
              <a:rPr lang="en-US" dirty="0" smtClean="0">
                <a:solidFill>
                  <a:schemeClr val="accent1">
                    <a:lumMod val="75000"/>
                  </a:schemeClr>
                </a:solidFill>
              </a:rPr>
            </a:br>
            <a:r>
              <a:rPr lang="en-US" dirty="0" smtClean="0">
                <a:solidFill>
                  <a:schemeClr val="accent1">
                    <a:lumMod val="75000"/>
                  </a:schemeClr>
                </a:solidFill>
              </a:rPr>
              <a:t/>
            </a:r>
            <a:br>
              <a:rPr lang="en-US" dirty="0" smtClean="0">
                <a:solidFill>
                  <a:schemeClr val="accent1">
                    <a:lumMod val="75000"/>
                  </a:schemeClr>
                </a:solidFill>
              </a:rPr>
            </a:br>
            <a:r>
              <a:rPr lang="en-US" dirty="0" smtClean="0">
                <a:solidFill>
                  <a:schemeClr val="accent1">
                    <a:lumMod val="75000"/>
                  </a:schemeClr>
                </a:solidFill>
              </a:rPr>
              <a:t>Which reduces to the </a:t>
            </a:r>
            <a:r>
              <a:rPr lang="en-US" dirty="0" err="1" smtClean="0">
                <a:solidFill>
                  <a:schemeClr val="accent1">
                    <a:lumMod val="75000"/>
                  </a:schemeClr>
                </a:solidFill>
              </a:rPr>
              <a:t>Kalman</a:t>
            </a:r>
            <a:r>
              <a:rPr lang="en-US" dirty="0" smtClean="0">
                <a:solidFill>
                  <a:schemeClr val="accent1">
                    <a:lumMod val="75000"/>
                  </a:schemeClr>
                </a:solidFill>
              </a:rPr>
              <a:t> filter under some stringent conditions.</a:t>
            </a:r>
          </a:p>
          <a:p>
            <a:r>
              <a:rPr lang="en-US" dirty="0" smtClean="0">
                <a:solidFill>
                  <a:schemeClr val="accent1">
                    <a:lumMod val="75000"/>
                  </a:schemeClr>
                </a:solidFill>
              </a:rPr>
              <a:t>In our case the </a:t>
            </a:r>
            <a:r>
              <a:rPr lang="en-US" dirty="0">
                <a:solidFill>
                  <a:srgbClr val="E4922F"/>
                </a:solidFill>
              </a:rPr>
              <a:t>Parameter </a:t>
            </a:r>
            <a:r>
              <a:rPr lang="en-US" dirty="0" smtClean="0">
                <a:solidFill>
                  <a:srgbClr val="E4922F"/>
                </a:solidFill>
              </a:rPr>
              <a:t>Evolution Model </a:t>
            </a:r>
            <a:r>
              <a:rPr lang="en-US" dirty="0" smtClean="0">
                <a:solidFill>
                  <a:srgbClr val="084184"/>
                </a:solidFill>
              </a:rPr>
              <a:t>is </a:t>
            </a:r>
            <a:r>
              <a:rPr lang="en-US" b="1" dirty="0" smtClean="0">
                <a:solidFill>
                  <a:srgbClr val="084184"/>
                </a:solidFill>
              </a:rPr>
              <a:t>unknown</a:t>
            </a:r>
            <a:r>
              <a:rPr lang="en-US" dirty="0" smtClean="0">
                <a:solidFill>
                  <a:srgbClr val="084184"/>
                </a:solidFill>
              </a:rPr>
              <a:t>, but</a:t>
            </a:r>
            <a:r>
              <a:rPr lang="mr-IN" dirty="0" smtClean="0">
                <a:solidFill>
                  <a:srgbClr val="084184"/>
                </a:solidFill>
              </a:rPr>
              <a:t>…</a:t>
            </a:r>
            <a:r>
              <a:rPr lang="en-GB" dirty="0" smtClean="0">
                <a:solidFill>
                  <a:srgbClr val="084184"/>
                </a:solidFill>
              </a:rPr>
              <a:t>.</a:t>
            </a:r>
            <a:br>
              <a:rPr lang="en-GB" dirty="0" smtClean="0">
                <a:solidFill>
                  <a:srgbClr val="084184"/>
                </a:solidFill>
              </a:rPr>
            </a:br>
            <a:r>
              <a:rPr lang="en-GB" dirty="0" smtClean="0">
                <a:solidFill>
                  <a:srgbClr val="084184"/>
                </a:solidFill>
              </a:rPr>
              <a:t>The forgetting factor      defines a bound     on the KL Divergence</a:t>
            </a:r>
            <a:br>
              <a:rPr lang="en-GB" dirty="0" smtClean="0">
                <a:solidFill>
                  <a:srgbClr val="084184"/>
                </a:solidFill>
              </a:rPr>
            </a:br>
            <a:r>
              <a:rPr lang="en-GB" dirty="0" smtClean="0">
                <a:solidFill>
                  <a:srgbClr val="084184"/>
                </a:solidFill>
              </a:rPr>
              <a:t/>
            </a:r>
            <a:br>
              <a:rPr lang="en-GB" dirty="0" smtClean="0">
                <a:solidFill>
                  <a:srgbClr val="084184"/>
                </a:solidFill>
              </a:rPr>
            </a:br>
            <a:r>
              <a:rPr lang="en-GB" dirty="0" smtClean="0">
                <a:solidFill>
                  <a:srgbClr val="084184"/>
                </a:solidFill>
              </a:rPr>
              <a:t/>
            </a:r>
            <a:br>
              <a:rPr lang="en-GB" dirty="0" smtClean="0">
                <a:solidFill>
                  <a:srgbClr val="084184"/>
                </a:solidFill>
              </a:rPr>
            </a:br>
            <a:r>
              <a:rPr lang="en-GB" dirty="0" smtClean="0">
                <a:solidFill>
                  <a:srgbClr val="084184"/>
                </a:solidFill>
              </a:rPr>
              <a:t/>
            </a:r>
            <a:br>
              <a:rPr lang="en-GB" dirty="0" smtClean="0">
                <a:solidFill>
                  <a:srgbClr val="084184"/>
                </a:solidFill>
              </a:rPr>
            </a:br>
            <a:r>
              <a:rPr lang="en-GB" dirty="0" smtClean="0">
                <a:solidFill>
                  <a:srgbClr val="084184"/>
                </a:solidFill>
              </a:rPr>
              <a:t>making it a measure on the </a:t>
            </a:r>
            <a:r>
              <a:rPr lang="en-US" dirty="0">
                <a:solidFill>
                  <a:srgbClr val="E4922F"/>
                </a:solidFill>
              </a:rPr>
              <a:t>Parameter Evolution </a:t>
            </a:r>
            <a:r>
              <a:rPr lang="en-US" dirty="0" smtClean="0">
                <a:solidFill>
                  <a:srgbClr val="E4922F"/>
                </a:solidFill>
              </a:rPr>
              <a:t>Model:</a:t>
            </a:r>
            <a:endParaRPr lang="en-GB" dirty="0" smtClean="0">
              <a:solidFill>
                <a:srgbClr val="084184"/>
              </a:solidFill>
            </a:endParaRPr>
          </a:p>
        </p:txBody>
      </p:sp>
      <p:sp>
        <p:nvSpPr>
          <p:cNvPr id="5" name="Rectangle 4"/>
          <p:cNvSpPr/>
          <p:nvPr/>
        </p:nvSpPr>
        <p:spPr>
          <a:xfrm>
            <a:off x="0" y="149225"/>
            <a:ext cx="12192000" cy="811213"/>
          </a:xfrm>
          <a:prstGeom prst="rect">
            <a:avLst/>
          </a:prstGeom>
          <a:solidFill>
            <a:srgbClr val="EAF4FC"/>
          </a:solidFill>
          <a:ln>
            <a:solidFill>
              <a:srgbClr val="EAF4F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p:cNvSpPr txBox="1">
            <a:spLocks/>
          </p:cNvSpPr>
          <p:nvPr/>
        </p:nvSpPr>
        <p:spPr>
          <a:xfrm>
            <a:off x="838200" y="-107951"/>
            <a:ext cx="11463782" cy="1325563"/>
          </a:xfrm>
          <a:prstGeom prst="rect">
            <a:avLst/>
          </a:prstGeom>
          <a:no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smtClean="0">
                <a:solidFill>
                  <a:srgbClr val="084184"/>
                </a:solidFill>
                <a:latin typeface="C4 Text" charset="0"/>
                <a:ea typeface="C4 Text" charset="0"/>
                <a:cs typeface="C4 Text" charset="0"/>
              </a:rPr>
              <a:t>Choosing the </a:t>
            </a:r>
            <a:r>
              <a:rPr lang="en-US" sz="3200" smtClean="0">
                <a:solidFill>
                  <a:srgbClr val="084184"/>
                </a:solidFill>
                <a:latin typeface="C4 Text" charset="0"/>
                <a:ea typeface="C4 Text" charset="0"/>
                <a:cs typeface="C4 Text" charset="0"/>
              </a:rPr>
              <a:t>forgetting </a:t>
            </a:r>
            <a:r>
              <a:rPr lang="en-US" sz="3200" smtClean="0">
                <a:solidFill>
                  <a:srgbClr val="084184"/>
                </a:solidFill>
                <a:latin typeface="C4 Text" charset="0"/>
                <a:ea typeface="C4 Text" charset="0"/>
                <a:cs typeface="C4 Text" charset="0"/>
              </a:rPr>
              <a:t>factor,       </a:t>
            </a:r>
            <a:r>
              <a:rPr lang="en-US" sz="3200" dirty="0" smtClean="0">
                <a:solidFill>
                  <a:srgbClr val="084184"/>
                </a:solidFill>
                <a:latin typeface="C4 Text" charset="0"/>
                <a:ea typeface="C4 Text" charset="0"/>
                <a:cs typeface="C4 Text" charset="0"/>
              </a:rPr>
              <a:t>:</a:t>
            </a:r>
            <a:br>
              <a:rPr lang="en-US" sz="3200" dirty="0" smtClean="0">
                <a:solidFill>
                  <a:srgbClr val="084184"/>
                </a:solidFill>
                <a:latin typeface="C4 Text" charset="0"/>
                <a:ea typeface="C4 Text" charset="0"/>
                <a:cs typeface="C4 Text" charset="0"/>
              </a:rPr>
            </a:br>
            <a:r>
              <a:rPr lang="en-US" sz="3200" dirty="0" smtClean="0">
                <a:solidFill>
                  <a:srgbClr val="084184"/>
                </a:solidFill>
                <a:latin typeface="C4 Text" charset="0"/>
                <a:ea typeface="C4 Text" charset="0"/>
                <a:cs typeface="C4 Text" charset="0"/>
              </a:rPr>
              <a:t>Forgetting as approximate inference </a:t>
            </a:r>
            <a:endParaRPr lang="en-US" sz="3200" dirty="0">
              <a:solidFill>
                <a:srgbClr val="084184"/>
              </a:solidFill>
              <a:latin typeface="C4 Text" charset="0"/>
              <a:ea typeface="C4 Text" charset="0"/>
              <a:cs typeface="C4 Text" charset="0"/>
            </a:endParaRPr>
          </a:p>
        </p:txBody>
      </p:sp>
      <p:pic>
        <p:nvPicPr>
          <p:cNvPr id="7" name="Picture 6"/>
          <p:cNvPicPr>
            <a:picLocks noChangeAspect="1"/>
          </p:cNvPicPr>
          <p:nvPr/>
        </p:nvPicPr>
        <p:blipFill>
          <a:blip r:embed="rId3"/>
          <a:stretch>
            <a:fillRect/>
          </a:stretch>
        </p:blipFill>
        <p:spPr>
          <a:xfrm>
            <a:off x="6027825" y="174624"/>
            <a:ext cx="480660" cy="346075"/>
          </a:xfrm>
          <a:prstGeom prst="rect">
            <a:avLst/>
          </a:prstGeom>
        </p:spPr>
      </p:pic>
      <p:pic>
        <p:nvPicPr>
          <p:cNvPr id="8" name="Picture 7"/>
          <p:cNvPicPr>
            <a:picLocks noChangeAspect="1"/>
          </p:cNvPicPr>
          <p:nvPr/>
        </p:nvPicPr>
        <p:blipFill>
          <a:blip r:embed="rId4">
            <a:clrChange>
              <a:clrFrom>
                <a:srgbClr val="FFFFFF"/>
              </a:clrFrom>
              <a:clrTo>
                <a:srgbClr val="FFFFFF">
                  <a:alpha val="0"/>
                </a:srgbClr>
              </a:clrTo>
            </a:clrChange>
          </a:blip>
          <a:stretch>
            <a:fillRect/>
          </a:stretch>
        </p:blipFill>
        <p:spPr>
          <a:xfrm>
            <a:off x="10119360" y="5778500"/>
            <a:ext cx="2072640" cy="1079500"/>
          </a:xfrm>
          <a:prstGeom prst="rect">
            <a:avLst/>
          </a:prstGeom>
        </p:spPr>
      </p:pic>
      <p:pic>
        <p:nvPicPr>
          <p:cNvPr id="11" name="Picture 10"/>
          <p:cNvPicPr>
            <a:picLocks noChangeAspect="1"/>
          </p:cNvPicPr>
          <p:nvPr/>
        </p:nvPicPr>
        <p:blipFill>
          <a:blip r:embed="rId5"/>
          <a:stretch>
            <a:fillRect/>
          </a:stretch>
        </p:blipFill>
        <p:spPr>
          <a:xfrm>
            <a:off x="1435100" y="1587500"/>
            <a:ext cx="8356600" cy="1016000"/>
          </a:xfrm>
          <a:prstGeom prst="rect">
            <a:avLst/>
          </a:prstGeom>
        </p:spPr>
      </p:pic>
      <p:sp>
        <p:nvSpPr>
          <p:cNvPr id="12" name="TextBox 11"/>
          <p:cNvSpPr txBox="1"/>
          <p:nvPr/>
        </p:nvSpPr>
        <p:spPr>
          <a:xfrm>
            <a:off x="1181100" y="2400300"/>
            <a:ext cx="2736134" cy="369332"/>
          </a:xfrm>
          <a:prstGeom prst="rect">
            <a:avLst/>
          </a:prstGeom>
          <a:noFill/>
        </p:spPr>
        <p:txBody>
          <a:bodyPr wrap="none" rtlCol="0">
            <a:spAutoFit/>
          </a:bodyPr>
          <a:lstStyle/>
          <a:p>
            <a:r>
              <a:rPr lang="en-US" dirty="0" smtClean="0">
                <a:solidFill>
                  <a:srgbClr val="A82B2E"/>
                </a:solidFill>
                <a:latin typeface="C4 Text" charset="0"/>
                <a:ea typeface="C4 Text" charset="0"/>
                <a:cs typeface="C4 Text" charset="0"/>
              </a:rPr>
              <a:t>Exact </a:t>
            </a:r>
            <a:r>
              <a:rPr lang="en-US" smtClean="0">
                <a:solidFill>
                  <a:srgbClr val="A82B2E"/>
                </a:solidFill>
                <a:latin typeface="C4 Text" charset="0"/>
                <a:ea typeface="C4 Text" charset="0"/>
                <a:cs typeface="C4 Text" charset="0"/>
              </a:rPr>
              <a:t>Posterior at time </a:t>
            </a:r>
            <a:r>
              <a:rPr lang="en-US" dirty="0" smtClean="0">
                <a:solidFill>
                  <a:srgbClr val="A82B2E"/>
                </a:solidFill>
                <a:latin typeface="C4 Text" charset="0"/>
                <a:ea typeface="C4 Text" charset="0"/>
                <a:cs typeface="C4 Text" charset="0"/>
              </a:rPr>
              <a:t>n+1</a:t>
            </a:r>
            <a:endParaRPr lang="en-US" dirty="0">
              <a:solidFill>
                <a:srgbClr val="A82B2E"/>
              </a:solidFill>
              <a:latin typeface="C4 Text" charset="0"/>
              <a:ea typeface="C4 Text" charset="0"/>
              <a:cs typeface="C4 Text" charset="0"/>
            </a:endParaRPr>
          </a:p>
        </p:txBody>
      </p:sp>
      <p:sp>
        <p:nvSpPr>
          <p:cNvPr id="13" name="TextBox 12"/>
          <p:cNvSpPr txBox="1"/>
          <p:nvPr/>
        </p:nvSpPr>
        <p:spPr>
          <a:xfrm>
            <a:off x="4495800" y="2451100"/>
            <a:ext cx="2715039" cy="369332"/>
          </a:xfrm>
          <a:prstGeom prst="rect">
            <a:avLst/>
          </a:prstGeom>
          <a:noFill/>
        </p:spPr>
        <p:txBody>
          <a:bodyPr wrap="none" rtlCol="0">
            <a:spAutoFit/>
          </a:bodyPr>
          <a:lstStyle/>
          <a:p>
            <a:r>
              <a:rPr lang="en-US" dirty="0" smtClean="0">
                <a:solidFill>
                  <a:srgbClr val="E4922F"/>
                </a:solidFill>
                <a:latin typeface="C4 Text" charset="0"/>
                <a:ea typeface="C4 Text" charset="0"/>
                <a:cs typeface="C4 Text" charset="0"/>
              </a:rPr>
              <a:t>Parameter Evolution Model</a:t>
            </a:r>
            <a:endParaRPr lang="en-US" dirty="0">
              <a:solidFill>
                <a:srgbClr val="E4922F"/>
              </a:solidFill>
              <a:latin typeface="C4 Text" charset="0"/>
              <a:ea typeface="C4 Text" charset="0"/>
              <a:cs typeface="C4 Text" charset="0"/>
            </a:endParaRPr>
          </a:p>
        </p:txBody>
      </p:sp>
      <p:sp>
        <p:nvSpPr>
          <p:cNvPr id="14" name="TextBox 13"/>
          <p:cNvSpPr txBox="1"/>
          <p:nvPr/>
        </p:nvSpPr>
        <p:spPr>
          <a:xfrm>
            <a:off x="7277100" y="2438400"/>
            <a:ext cx="1955472" cy="369332"/>
          </a:xfrm>
          <a:prstGeom prst="rect">
            <a:avLst/>
          </a:prstGeom>
          <a:noFill/>
        </p:spPr>
        <p:txBody>
          <a:bodyPr wrap="none" rtlCol="0">
            <a:spAutoFit/>
          </a:bodyPr>
          <a:lstStyle/>
          <a:p>
            <a:r>
              <a:rPr lang="en-US" dirty="0" smtClean="0">
                <a:solidFill>
                  <a:srgbClr val="40802C"/>
                </a:solidFill>
                <a:latin typeface="C4 Text" charset="0"/>
                <a:ea typeface="C4 Text" charset="0"/>
                <a:cs typeface="C4 Text" charset="0"/>
              </a:rPr>
              <a:t>Posterior at time n </a:t>
            </a:r>
            <a:endParaRPr lang="en-US" dirty="0">
              <a:solidFill>
                <a:srgbClr val="40802C"/>
              </a:solidFill>
              <a:latin typeface="C4 Text" charset="0"/>
              <a:ea typeface="C4 Text" charset="0"/>
              <a:cs typeface="C4 Text" charset="0"/>
            </a:endParaRPr>
          </a:p>
        </p:txBody>
      </p:sp>
      <p:pic>
        <p:nvPicPr>
          <p:cNvPr id="15" name="Picture 14"/>
          <p:cNvPicPr>
            <a:picLocks noChangeAspect="1"/>
          </p:cNvPicPr>
          <p:nvPr/>
        </p:nvPicPr>
        <p:blipFill>
          <a:blip r:embed="rId6"/>
          <a:stretch>
            <a:fillRect/>
          </a:stretch>
        </p:blipFill>
        <p:spPr>
          <a:xfrm>
            <a:off x="4146550" y="4114800"/>
            <a:ext cx="317500" cy="228600"/>
          </a:xfrm>
          <a:prstGeom prst="rect">
            <a:avLst/>
          </a:prstGeom>
        </p:spPr>
      </p:pic>
      <p:pic>
        <p:nvPicPr>
          <p:cNvPr id="16" name="Picture 15"/>
          <p:cNvPicPr>
            <a:picLocks noChangeAspect="1"/>
          </p:cNvPicPr>
          <p:nvPr/>
        </p:nvPicPr>
        <p:blipFill>
          <a:blip r:embed="rId7"/>
          <a:stretch>
            <a:fillRect/>
          </a:stretch>
        </p:blipFill>
        <p:spPr>
          <a:xfrm>
            <a:off x="2527300" y="4673600"/>
            <a:ext cx="6223000" cy="457200"/>
          </a:xfrm>
          <a:prstGeom prst="rect">
            <a:avLst/>
          </a:prstGeom>
        </p:spPr>
      </p:pic>
      <p:pic>
        <p:nvPicPr>
          <p:cNvPr id="17" name="Picture 16"/>
          <p:cNvPicPr>
            <a:picLocks noChangeAspect="1"/>
          </p:cNvPicPr>
          <p:nvPr/>
        </p:nvPicPr>
        <p:blipFill>
          <a:blip r:embed="rId8"/>
          <a:stretch>
            <a:fillRect/>
          </a:stretch>
        </p:blipFill>
        <p:spPr>
          <a:xfrm>
            <a:off x="6889750" y="4102100"/>
            <a:ext cx="241300" cy="228600"/>
          </a:xfrm>
          <a:prstGeom prst="rect">
            <a:avLst/>
          </a:prstGeom>
        </p:spPr>
      </p:pic>
      <p:pic>
        <p:nvPicPr>
          <p:cNvPr id="20" name="Picture 19"/>
          <p:cNvPicPr>
            <a:picLocks noChangeAspect="1"/>
          </p:cNvPicPr>
          <p:nvPr/>
        </p:nvPicPr>
        <p:blipFill>
          <a:blip r:embed="rId9"/>
          <a:stretch>
            <a:fillRect/>
          </a:stretch>
        </p:blipFill>
        <p:spPr>
          <a:xfrm>
            <a:off x="4064000" y="6089650"/>
            <a:ext cx="2971800" cy="469900"/>
          </a:xfrm>
          <a:prstGeom prst="rect">
            <a:avLst/>
          </a:prstGeom>
        </p:spPr>
      </p:pic>
    </p:spTree>
    <p:extLst>
      <p:ext uri="{BB962C8B-B14F-4D97-AF65-F5344CB8AC3E}">
        <p14:creationId xmlns:p14="http://schemas.microsoft.com/office/powerpoint/2010/main" val="143001290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149225"/>
            <a:ext cx="12192000" cy="811213"/>
          </a:xfrm>
          <a:prstGeom prst="rect">
            <a:avLst/>
          </a:prstGeom>
          <a:solidFill>
            <a:srgbClr val="EAF4FC"/>
          </a:solidFill>
          <a:ln>
            <a:solidFill>
              <a:srgbClr val="EAF4F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p:cNvSpPr txBox="1">
            <a:spLocks/>
          </p:cNvSpPr>
          <p:nvPr/>
        </p:nvSpPr>
        <p:spPr>
          <a:xfrm>
            <a:off x="838200" y="-107951"/>
            <a:ext cx="11463782" cy="1325563"/>
          </a:xfrm>
          <a:prstGeom prst="rect">
            <a:avLst/>
          </a:prstGeom>
          <a:no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smtClean="0">
                <a:solidFill>
                  <a:srgbClr val="084184"/>
                </a:solidFill>
                <a:latin typeface="C4 Text" charset="0"/>
                <a:ea typeface="C4 Text" charset="0"/>
                <a:cs typeface="C4 Text" charset="0"/>
              </a:rPr>
              <a:t>Choosing the </a:t>
            </a:r>
            <a:r>
              <a:rPr lang="en-US" sz="3200" smtClean="0">
                <a:solidFill>
                  <a:srgbClr val="084184"/>
                </a:solidFill>
                <a:latin typeface="C4 Text" charset="0"/>
                <a:ea typeface="C4 Text" charset="0"/>
                <a:cs typeface="C4 Text" charset="0"/>
              </a:rPr>
              <a:t>forgetting </a:t>
            </a:r>
            <a:r>
              <a:rPr lang="en-US" sz="3200" smtClean="0">
                <a:solidFill>
                  <a:srgbClr val="084184"/>
                </a:solidFill>
                <a:latin typeface="C4 Text" charset="0"/>
                <a:ea typeface="C4 Text" charset="0"/>
                <a:cs typeface="C4 Text" charset="0"/>
              </a:rPr>
              <a:t>factor,       </a:t>
            </a:r>
            <a:r>
              <a:rPr lang="en-US" sz="3200" dirty="0" smtClean="0">
                <a:solidFill>
                  <a:srgbClr val="084184"/>
                </a:solidFill>
                <a:latin typeface="C4 Text" charset="0"/>
                <a:ea typeface="C4 Text" charset="0"/>
                <a:cs typeface="C4 Text" charset="0"/>
              </a:rPr>
              <a:t>:</a:t>
            </a:r>
            <a:br>
              <a:rPr lang="en-US" sz="3200" dirty="0" smtClean="0">
                <a:solidFill>
                  <a:srgbClr val="084184"/>
                </a:solidFill>
                <a:latin typeface="C4 Text" charset="0"/>
                <a:ea typeface="C4 Text" charset="0"/>
                <a:cs typeface="C4 Text" charset="0"/>
              </a:rPr>
            </a:br>
            <a:r>
              <a:rPr lang="en-US" sz="3200" dirty="0" smtClean="0">
                <a:solidFill>
                  <a:srgbClr val="084184"/>
                </a:solidFill>
                <a:latin typeface="C4 Text" charset="0"/>
                <a:ea typeface="C4 Text" charset="0"/>
                <a:cs typeface="C4 Text" charset="0"/>
              </a:rPr>
              <a:t>Forgetting as approximate inference </a:t>
            </a:r>
            <a:endParaRPr lang="en-US" sz="3200" dirty="0">
              <a:solidFill>
                <a:srgbClr val="084184"/>
              </a:solidFill>
              <a:latin typeface="C4 Text" charset="0"/>
              <a:ea typeface="C4 Text" charset="0"/>
              <a:cs typeface="C4 Text" charset="0"/>
            </a:endParaRPr>
          </a:p>
        </p:txBody>
      </p:sp>
      <p:pic>
        <p:nvPicPr>
          <p:cNvPr id="7" name="Picture 6"/>
          <p:cNvPicPr>
            <a:picLocks noChangeAspect="1"/>
          </p:cNvPicPr>
          <p:nvPr/>
        </p:nvPicPr>
        <p:blipFill>
          <a:blip r:embed="rId3"/>
          <a:stretch>
            <a:fillRect/>
          </a:stretch>
        </p:blipFill>
        <p:spPr>
          <a:xfrm>
            <a:off x="6027825" y="174624"/>
            <a:ext cx="480660" cy="346075"/>
          </a:xfrm>
          <a:prstGeom prst="rect">
            <a:avLst/>
          </a:prstGeom>
        </p:spPr>
      </p:pic>
      <p:pic>
        <p:nvPicPr>
          <p:cNvPr id="8" name="Picture 7"/>
          <p:cNvPicPr>
            <a:picLocks noChangeAspect="1"/>
          </p:cNvPicPr>
          <p:nvPr/>
        </p:nvPicPr>
        <p:blipFill>
          <a:blip r:embed="rId4">
            <a:clrChange>
              <a:clrFrom>
                <a:srgbClr val="FFFFFF"/>
              </a:clrFrom>
              <a:clrTo>
                <a:srgbClr val="FFFFFF">
                  <a:alpha val="0"/>
                </a:srgbClr>
              </a:clrTo>
            </a:clrChange>
          </a:blip>
          <a:stretch>
            <a:fillRect/>
          </a:stretch>
        </p:blipFill>
        <p:spPr>
          <a:xfrm>
            <a:off x="10119360" y="5778500"/>
            <a:ext cx="2072640" cy="1079500"/>
          </a:xfrm>
          <a:prstGeom prst="rect">
            <a:avLst/>
          </a:prstGeom>
        </p:spPr>
      </p:pic>
      <p:sp>
        <p:nvSpPr>
          <p:cNvPr id="2" name="Content Placeholder 1"/>
          <p:cNvSpPr>
            <a:spLocks noGrp="1"/>
          </p:cNvSpPr>
          <p:nvPr>
            <p:ph idx="1"/>
          </p:nvPr>
        </p:nvSpPr>
        <p:spPr>
          <a:xfrm>
            <a:off x="838200" y="1282700"/>
            <a:ext cx="10515600" cy="4894263"/>
          </a:xfrm>
        </p:spPr>
        <p:txBody>
          <a:bodyPr/>
          <a:lstStyle/>
          <a:p>
            <a:r>
              <a:rPr lang="en-US" dirty="0" smtClean="0">
                <a:solidFill>
                  <a:srgbClr val="084184"/>
                </a:solidFill>
              </a:rPr>
              <a:t>It turns out that the posterior under forgetting</a:t>
            </a:r>
            <a:br>
              <a:rPr lang="en-US" dirty="0" smtClean="0">
                <a:solidFill>
                  <a:srgbClr val="084184"/>
                </a:solidFill>
              </a:rPr>
            </a:br>
            <a:r>
              <a:rPr lang="en-US" dirty="0" smtClean="0">
                <a:solidFill>
                  <a:srgbClr val="084184"/>
                </a:solidFill>
              </a:rPr>
              <a:t/>
            </a:r>
            <a:br>
              <a:rPr lang="en-US" dirty="0" smtClean="0">
                <a:solidFill>
                  <a:srgbClr val="084184"/>
                </a:solidFill>
              </a:rPr>
            </a:br>
            <a:r>
              <a:rPr lang="en-US" dirty="0" smtClean="0">
                <a:solidFill>
                  <a:srgbClr val="084184"/>
                </a:solidFill>
              </a:rPr>
              <a:t/>
            </a:r>
            <a:br>
              <a:rPr lang="en-US" dirty="0" smtClean="0">
                <a:solidFill>
                  <a:srgbClr val="084184"/>
                </a:solidFill>
              </a:rPr>
            </a:br>
            <a:r>
              <a:rPr lang="en-US" dirty="0" smtClean="0">
                <a:solidFill>
                  <a:srgbClr val="084184"/>
                </a:solidFill>
              </a:rPr>
              <a:t/>
            </a:r>
            <a:br>
              <a:rPr lang="en-US" dirty="0" smtClean="0">
                <a:solidFill>
                  <a:srgbClr val="084184"/>
                </a:solidFill>
              </a:rPr>
            </a:br>
            <a:r>
              <a:rPr lang="en-US" dirty="0" smtClean="0">
                <a:solidFill>
                  <a:srgbClr val="084184"/>
                </a:solidFill>
              </a:rPr>
              <a:t>Where</a:t>
            </a:r>
            <a:br>
              <a:rPr lang="en-US" dirty="0" smtClean="0">
                <a:solidFill>
                  <a:srgbClr val="084184"/>
                </a:solidFill>
              </a:rPr>
            </a:br>
            <a:r>
              <a:rPr lang="en-US" dirty="0" smtClean="0">
                <a:solidFill>
                  <a:srgbClr val="084184"/>
                </a:solidFill>
              </a:rPr>
              <a:t/>
            </a:r>
            <a:br>
              <a:rPr lang="en-US" dirty="0" smtClean="0">
                <a:solidFill>
                  <a:srgbClr val="084184"/>
                </a:solidFill>
              </a:rPr>
            </a:br>
            <a:r>
              <a:rPr lang="en-US" dirty="0" smtClean="0">
                <a:solidFill>
                  <a:srgbClr val="084184"/>
                </a:solidFill>
              </a:rPr>
              <a:t/>
            </a:r>
            <a:br>
              <a:rPr lang="en-US" dirty="0" smtClean="0">
                <a:solidFill>
                  <a:srgbClr val="084184"/>
                </a:solidFill>
              </a:rPr>
            </a:br>
            <a:r>
              <a:rPr lang="en-US" dirty="0" smtClean="0">
                <a:solidFill>
                  <a:srgbClr val="084184"/>
                </a:solidFill>
              </a:rPr>
              <a:t/>
            </a:r>
            <a:br>
              <a:rPr lang="en-US" dirty="0" smtClean="0">
                <a:solidFill>
                  <a:srgbClr val="084184"/>
                </a:solidFill>
              </a:rPr>
            </a:br>
            <a:r>
              <a:rPr lang="en-US" dirty="0" smtClean="0">
                <a:solidFill>
                  <a:srgbClr val="084184"/>
                </a:solidFill>
              </a:rPr>
              <a:t>Is the distribution with </a:t>
            </a:r>
            <a:r>
              <a:rPr lang="en-US" b="1" dirty="0" smtClean="0">
                <a:solidFill>
                  <a:srgbClr val="084184"/>
                </a:solidFill>
              </a:rPr>
              <a:t>maximum entropy </a:t>
            </a:r>
            <a:r>
              <a:rPr lang="en-US" dirty="0" smtClean="0">
                <a:solidFill>
                  <a:srgbClr val="084184"/>
                </a:solidFill>
              </a:rPr>
              <a:t>(or least informative) of all distributions </a:t>
            </a:r>
            <a:r>
              <a:rPr lang="en-US" b="1" dirty="0" smtClean="0">
                <a:solidFill>
                  <a:srgbClr val="084184"/>
                </a:solidFill>
              </a:rPr>
              <a:t>satisfying the KLD bound</a:t>
            </a:r>
            <a:r>
              <a:rPr lang="en-US" dirty="0" smtClean="0">
                <a:solidFill>
                  <a:srgbClr val="084184"/>
                </a:solidFill>
              </a:rPr>
              <a:t>, making it an appropriate choice to approximate the ’true’ distribution.</a:t>
            </a:r>
            <a:endParaRPr lang="en-US" dirty="0">
              <a:solidFill>
                <a:srgbClr val="084184"/>
              </a:solidFill>
            </a:endParaRPr>
          </a:p>
        </p:txBody>
      </p:sp>
      <p:pic>
        <p:nvPicPr>
          <p:cNvPr id="18" name="Picture 17"/>
          <p:cNvPicPr>
            <a:picLocks noChangeAspect="1"/>
          </p:cNvPicPr>
          <p:nvPr/>
        </p:nvPicPr>
        <p:blipFill>
          <a:blip r:embed="rId5"/>
          <a:stretch>
            <a:fillRect/>
          </a:stretch>
        </p:blipFill>
        <p:spPr>
          <a:xfrm>
            <a:off x="787400" y="1837141"/>
            <a:ext cx="10605008" cy="955109"/>
          </a:xfrm>
          <a:prstGeom prst="rect">
            <a:avLst/>
          </a:prstGeom>
        </p:spPr>
      </p:pic>
      <p:pic>
        <p:nvPicPr>
          <p:cNvPr id="21" name="Picture 20"/>
          <p:cNvPicPr>
            <a:picLocks noChangeAspect="1"/>
          </p:cNvPicPr>
          <p:nvPr/>
        </p:nvPicPr>
        <p:blipFill>
          <a:blip r:embed="rId6"/>
          <a:stretch>
            <a:fillRect/>
          </a:stretch>
        </p:blipFill>
        <p:spPr>
          <a:xfrm>
            <a:off x="844550" y="3342203"/>
            <a:ext cx="10325100" cy="918490"/>
          </a:xfrm>
          <a:prstGeom prst="rect">
            <a:avLst/>
          </a:prstGeom>
        </p:spPr>
      </p:pic>
      <p:sp>
        <p:nvSpPr>
          <p:cNvPr id="22" name="TextBox 21"/>
          <p:cNvSpPr txBox="1"/>
          <p:nvPr/>
        </p:nvSpPr>
        <p:spPr>
          <a:xfrm>
            <a:off x="6388100" y="3873500"/>
            <a:ext cx="304800" cy="292100"/>
          </a:xfrm>
          <a:prstGeom prst="rect">
            <a:avLst/>
          </a:prstGeom>
          <a:solidFill>
            <a:schemeClr val="bg1"/>
          </a:solidFill>
        </p:spPr>
        <p:txBody>
          <a:bodyPr wrap="square" rtlCol="0">
            <a:spAutoFit/>
          </a:bodyPr>
          <a:lstStyle/>
          <a:p>
            <a:endParaRPr lang="en-US"/>
          </a:p>
        </p:txBody>
      </p:sp>
      <p:pic>
        <p:nvPicPr>
          <p:cNvPr id="23" name="Picture 22"/>
          <p:cNvPicPr>
            <a:picLocks noChangeAspect="1"/>
          </p:cNvPicPr>
          <p:nvPr/>
        </p:nvPicPr>
        <p:blipFill>
          <a:blip r:embed="rId7"/>
          <a:stretch>
            <a:fillRect/>
          </a:stretch>
        </p:blipFill>
        <p:spPr>
          <a:xfrm>
            <a:off x="6400800" y="3860800"/>
            <a:ext cx="127000" cy="254000"/>
          </a:xfrm>
          <a:prstGeom prst="rect">
            <a:avLst/>
          </a:prstGeom>
        </p:spPr>
      </p:pic>
    </p:spTree>
    <p:extLst>
      <p:ext uri="{BB962C8B-B14F-4D97-AF65-F5344CB8AC3E}">
        <p14:creationId xmlns:p14="http://schemas.microsoft.com/office/powerpoint/2010/main" val="4072700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63600" y="1614488"/>
            <a:ext cx="10680700" cy="5535612"/>
          </a:xfrm>
        </p:spPr>
        <p:txBody>
          <a:bodyPr>
            <a:normAutofit/>
          </a:bodyPr>
          <a:lstStyle/>
          <a:p>
            <a:r>
              <a:rPr lang="en-US" dirty="0" smtClean="0">
                <a:solidFill>
                  <a:srgbClr val="084184"/>
                </a:solidFill>
              </a:rPr>
              <a:t>Now formal joint estimation of the parameters and forgetting factor can be written:</a:t>
            </a:r>
            <a:br>
              <a:rPr lang="en-US" dirty="0" smtClean="0">
                <a:solidFill>
                  <a:srgbClr val="084184"/>
                </a:solidFill>
              </a:rPr>
            </a:br>
            <a:r>
              <a:rPr lang="en-US" dirty="0" smtClean="0">
                <a:solidFill>
                  <a:srgbClr val="084184"/>
                </a:solidFill>
              </a:rPr>
              <a:t/>
            </a:r>
            <a:br>
              <a:rPr lang="en-US" dirty="0" smtClean="0">
                <a:solidFill>
                  <a:srgbClr val="084184"/>
                </a:solidFill>
              </a:rPr>
            </a:br>
            <a:r>
              <a:rPr lang="en-US" dirty="0" smtClean="0">
                <a:solidFill>
                  <a:srgbClr val="084184"/>
                </a:solidFill>
              </a:rPr>
              <a:t/>
            </a:r>
            <a:br>
              <a:rPr lang="en-US" dirty="0" smtClean="0">
                <a:solidFill>
                  <a:srgbClr val="084184"/>
                </a:solidFill>
              </a:rPr>
            </a:br>
            <a:r>
              <a:rPr lang="en-US" dirty="0" smtClean="0">
                <a:solidFill>
                  <a:srgbClr val="084184"/>
                </a:solidFill>
              </a:rPr>
              <a:t/>
            </a:r>
            <a:br>
              <a:rPr lang="en-US" dirty="0" smtClean="0">
                <a:solidFill>
                  <a:srgbClr val="084184"/>
                </a:solidFill>
              </a:rPr>
            </a:br>
            <a:r>
              <a:rPr lang="en-US" dirty="0" smtClean="0">
                <a:solidFill>
                  <a:srgbClr val="084184"/>
                </a:solidFill>
              </a:rPr>
              <a:t/>
            </a:r>
            <a:br>
              <a:rPr lang="en-US" dirty="0" smtClean="0">
                <a:solidFill>
                  <a:srgbClr val="084184"/>
                </a:solidFill>
              </a:rPr>
            </a:br>
            <a:endParaRPr lang="en-US" dirty="0" smtClean="0">
              <a:solidFill>
                <a:srgbClr val="084184"/>
              </a:solidFill>
            </a:endParaRPr>
          </a:p>
          <a:p>
            <a:r>
              <a:rPr lang="en-US" dirty="0" smtClean="0">
                <a:solidFill>
                  <a:srgbClr val="084184"/>
                </a:solidFill>
              </a:rPr>
              <a:t>And </a:t>
            </a:r>
            <a:r>
              <a:rPr lang="en-US" dirty="0" err="1" smtClean="0">
                <a:solidFill>
                  <a:srgbClr val="084184"/>
                </a:solidFill>
              </a:rPr>
              <a:t>marginalising</a:t>
            </a:r>
            <a:r>
              <a:rPr lang="en-US" dirty="0" smtClean="0">
                <a:solidFill>
                  <a:srgbClr val="084184"/>
                </a:solidFill>
              </a:rPr>
              <a:t> out       we get the posterior on the forgetting factor:</a:t>
            </a:r>
            <a:endParaRPr lang="en-US" dirty="0">
              <a:solidFill>
                <a:srgbClr val="084184"/>
              </a:solidFill>
            </a:endParaRPr>
          </a:p>
        </p:txBody>
      </p:sp>
      <p:sp>
        <p:nvSpPr>
          <p:cNvPr id="5" name="Rectangle 4"/>
          <p:cNvSpPr/>
          <p:nvPr/>
        </p:nvSpPr>
        <p:spPr>
          <a:xfrm>
            <a:off x="0" y="149225"/>
            <a:ext cx="12192000" cy="811213"/>
          </a:xfrm>
          <a:prstGeom prst="rect">
            <a:avLst/>
          </a:prstGeom>
          <a:solidFill>
            <a:srgbClr val="EAF4FC"/>
          </a:solidFill>
          <a:ln>
            <a:solidFill>
              <a:srgbClr val="EAF4F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p:cNvSpPr txBox="1">
            <a:spLocks/>
          </p:cNvSpPr>
          <p:nvPr/>
        </p:nvSpPr>
        <p:spPr>
          <a:xfrm>
            <a:off x="838200" y="-107951"/>
            <a:ext cx="11463782" cy="1325563"/>
          </a:xfrm>
          <a:prstGeom prst="rect">
            <a:avLst/>
          </a:prstGeom>
          <a:no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smtClean="0">
                <a:solidFill>
                  <a:srgbClr val="084184"/>
                </a:solidFill>
                <a:latin typeface="C4 Text" charset="0"/>
                <a:ea typeface="C4 Text" charset="0"/>
                <a:cs typeface="C4 Text" charset="0"/>
              </a:rPr>
              <a:t>Choosing the forgetting </a:t>
            </a:r>
            <a:r>
              <a:rPr lang="en-US" sz="3200" dirty="0" smtClean="0">
                <a:solidFill>
                  <a:srgbClr val="084184"/>
                </a:solidFill>
                <a:latin typeface="C4 Text" charset="0"/>
                <a:ea typeface="C4 Text" charset="0"/>
                <a:cs typeface="C4 Text" charset="0"/>
              </a:rPr>
              <a:t>factor,       :</a:t>
            </a:r>
            <a:r>
              <a:rPr lang="en-US" sz="3200" dirty="0" smtClean="0">
                <a:solidFill>
                  <a:srgbClr val="084184"/>
                </a:solidFill>
                <a:latin typeface="C4 Text" charset="0"/>
                <a:ea typeface="C4 Text" charset="0"/>
                <a:cs typeface="C4 Text" charset="0"/>
              </a:rPr>
              <a:t/>
            </a:r>
            <a:br>
              <a:rPr lang="en-US" sz="3200" dirty="0" smtClean="0">
                <a:solidFill>
                  <a:srgbClr val="084184"/>
                </a:solidFill>
                <a:latin typeface="C4 Text" charset="0"/>
                <a:ea typeface="C4 Text" charset="0"/>
                <a:cs typeface="C4 Text" charset="0"/>
              </a:rPr>
            </a:br>
            <a:r>
              <a:rPr lang="en-US" sz="3200" dirty="0" smtClean="0">
                <a:solidFill>
                  <a:srgbClr val="084184"/>
                </a:solidFill>
                <a:latin typeface="C4 Text" charset="0"/>
                <a:ea typeface="C4 Text" charset="0"/>
                <a:cs typeface="C4 Text" charset="0"/>
              </a:rPr>
              <a:t>Forgetting as approximate inference </a:t>
            </a:r>
            <a:endParaRPr lang="en-US" sz="3200" dirty="0">
              <a:solidFill>
                <a:srgbClr val="084184"/>
              </a:solidFill>
              <a:latin typeface="C4 Text" charset="0"/>
              <a:ea typeface="C4 Text" charset="0"/>
              <a:cs typeface="C4 Text" charset="0"/>
            </a:endParaRPr>
          </a:p>
        </p:txBody>
      </p:sp>
      <p:pic>
        <p:nvPicPr>
          <p:cNvPr id="7" name="Picture 6"/>
          <p:cNvPicPr>
            <a:picLocks noChangeAspect="1"/>
          </p:cNvPicPr>
          <p:nvPr/>
        </p:nvPicPr>
        <p:blipFill>
          <a:blip r:embed="rId3"/>
          <a:stretch>
            <a:fillRect/>
          </a:stretch>
        </p:blipFill>
        <p:spPr>
          <a:xfrm>
            <a:off x="6027825" y="187324"/>
            <a:ext cx="480660" cy="346075"/>
          </a:xfrm>
          <a:prstGeom prst="rect">
            <a:avLst/>
          </a:prstGeom>
        </p:spPr>
      </p:pic>
      <p:pic>
        <p:nvPicPr>
          <p:cNvPr id="2" name="Picture 1"/>
          <p:cNvPicPr>
            <a:picLocks noChangeAspect="1"/>
          </p:cNvPicPr>
          <p:nvPr/>
        </p:nvPicPr>
        <p:blipFill>
          <a:blip r:embed="rId4"/>
          <a:stretch>
            <a:fillRect/>
          </a:stretch>
        </p:blipFill>
        <p:spPr>
          <a:xfrm>
            <a:off x="419100" y="2711450"/>
            <a:ext cx="11252200" cy="435493"/>
          </a:xfrm>
          <a:prstGeom prst="rect">
            <a:avLst/>
          </a:prstGeom>
        </p:spPr>
      </p:pic>
      <p:sp>
        <p:nvSpPr>
          <p:cNvPr id="4" name="TextBox 3"/>
          <p:cNvSpPr txBox="1"/>
          <p:nvPr/>
        </p:nvSpPr>
        <p:spPr>
          <a:xfrm>
            <a:off x="482600" y="3289300"/>
            <a:ext cx="1530868" cy="369332"/>
          </a:xfrm>
          <a:prstGeom prst="rect">
            <a:avLst/>
          </a:prstGeom>
          <a:noFill/>
        </p:spPr>
        <p:txBody>
          <a:bodyPr wrap="none" rtlCol="0">
            <a:spAutoFit/>
          </a:bodyPr>
          <a:lstStyle/>
          <a:p>
            <a:r>
              <a:rPr lang="en-US" dirty="0" smtClean="0">
                <a:solidFill>
                  <a:srgbClr val="084184"/>
                </a:solidFill>
                <a:latin typeface="C4 Text" charset="0"/>
                <a:ea typeface="C4 Text" charset="0"/>
                <a:cs typeface="C4 Text" charset="0"/>
              </a:rPr>
              <a:t>Joint Posterior</a:t>
            </a:r>
            <a:endParaRPr lang="en-US" dirty="0">
              <a:solidFill>
                <a:srgbClr val="084184"/>
              </a:solidFill>
              <a:latin typeface="C4 Text" charset="0"/>
              <a:ea typeface="C4 Text" charset="0"/>
              <a:cs typeface="C4 Text" charset="0"/>
            </a:endParaRPr>
          </a:p>
        </p:txBody>
      </p:sp>
      <p:sp>
        <p:nvSpPr>
          <p:cNvPr id="20" name="TextBox 19"/>
          <p:cNvSpPr txBox="1"/>
          <p:nvPr/>
        </p:nvSpPr>
        <p:spPr>
          <a:xfrm>
            <a:off x="3060700" y="3213100"/>
            <a:ext cx="1399679" cy="369332"/>
          </a:xfrm>
          <a:prstGeom prst="rect">
            <a:avLst/>
          </a:prstGeom>
          <a:noFill/>
        </p:spPr>
        <p:txBody>
          <a:bodyPr wrap="none" rtlCol="0">
            <a:spAutoFit/>
          </a:bodyPr>
          <a:lstStyle/>
          <a:p>
            <a:r>
              <a:rPr lang="en-US" dirty="0" smtClean="0">
                <a:solidFill>
                  <a:srgbClr val="88E1E3"/>
                </a:solidFill>
                <a:latin typeface="C4 Text" charset="0"/>
                <a:ea typeface="C4 Text" charset="0"/>
                <a:cs typeface="C4 Text" charset="0"/>
              </a:rPr>
              <a:t>Likelihood Z</a:t>
            </a:r>
            <a:r>
              <a:rPr lang="en-US" baseline="-25000" dirty="0" smtClean="0">
                <a:solidFill>
                  <a:srgbClr val="88E1E3"/>
                </a:solidFill>
                <a:latin typeface="C4 Text" charset="0"/>
                <a:ea typeface="C4 Text" charset="0"/>
                <a:cs typeface="C4 Text" charset="0"/>
              </a:rPr>
              <a:t>n</a:t>
            </a:r>
            <a:endParaRPr lang="en-US" dirty="0">
              <a:solidFill>
                <a:srgbClr val="88E1E3"/>
              </a:solidFill>
              <a:latin typeface="C4 Text" charset="0"/>
              <a:ea typeface="C4 Text" charset="0"/>
              <a:cs typeface="C4 Text" charset="0"/>
            </a:endParaRPr>
          </a:p>
        </p:txBody>
      </p:sp>
      <p:sp>
        <p:nvSpPr>
          <p:cNvPr id="21" name="TextBox 20"/>
          <p:cNvSpPr txBox="1"/>
          <p:nvPr/>
        </p:nvSpPr>
        <p:spPr>
          <a:xfrm>
            <a:off x="4876800" y="3238500"/>
            <a:ext cx="2715039" cy="369332"/>
          </a:xfrm>
          <a:prstGeom prst="rect">
            <a:avLst/>
          </a:prstGeom>
          <a:noFill/>
        </p:spPr>
        <p:txBody>
          <a:bodyPr wrap="none" rtlCol="0">
            <a:spAutoFit/>
          </a:bodyPr>
          <a:lstStyle/>
          <a:p>
            <a:r>
              <a:rPr lang="en-US" dirty="0" smtClean="0">
                <a:solidFill>
                  <a:srgbClr val="E4922F"/>
                </a:solidFill>
                <a:latin typeface="C4 Text" charset="0"/>
                <a:ea typeface="C4 Text" charset="0"/>
                <a:cs typeface="C4 Text" charset="0"/>
              </a:rPr>
              <a:t>Parameter Evolution Model</a:t>
            </a:r>
            <a:endParaRPr lang="en-US" dirty="0">
              <a:solidFill>
                <a:srgbClr val="E4922F"/>
              </a:solidFill>
              <a:latin typeface="C4 Text" charset="0"/>
              <a:ea typeface="C4 Text" charset="0"/>
              <a:cs typeface="C4 Text" charset="0"/>
            </a:endParaRPr>
          </a:p>
        </p:txBody>
      </p:sp>
      <p:sp>
        <p:nvSpPr>
          <p:cNvPr id="22" name="TextBox 21"/>
          <p:cNvSpPr txBox="1"/>
          <p:nvPr/>
        </p:nvSpPr>
        <p:spPr>
          <a:xfrm>
            <a:off x="7937500" y="3238500"/>
            <a:ext cx="2152641" cy="369332"/>
          </a:xfrm>
          <a:prstGeom prst="rect">
            <a:avLst/>
          </a:prstGeom>
          <a:noFill/>
        </p:spPr>
        <p:txBody>
          <a:bodyPr wrap="none" rtlCol="0">
            <a:spAutoFit/>
          </a:bodyPr>
          <a:lstStyle/>
          <a:p>
            <a:r>
              <a:rPr lang="en-US" dirty="0" smtClean="0">
                <a:solidFill>
                  <a:srgbClr val="40802C"/>
                </a:solidFill>
                <a:latin typeface="C4 Text" charset="0"/>
                <a:ea typeface="C4 Text" charset="0"/>
                <a:cs typeface="C4 Text" charset="0"/>
              </a:rPr>
              <a:t>Posterior at time n-1 </a:t>
            </a:r>
            <a:endParaRPr lang="en-US" dirty="0">
              <a:solidFill>
                <a:srgbClr val="40802C"/>
              </a:solidFill>
              <a:latin typeface="C4 Text" charset="0"/>
              <a:ea typeface="C4 Text" charset="0"/>
              <a:cs typeface="C4 Text" charset="0"/>
            </a:endParaRPr>
          </a:p>
        </p:txBody>
      </p:sp>
      <p:sp>
        <p:nvSpPr>
          <p:cNvPr id="23" name="TextBox 22"/>
          <p:cNvSpPr txBox="1"/>
          <p:nvPr/>
        </p:nvSpPr>
        <p:spPr>
          <a:xfrm>
            <a:off x="10274301" y="3263900"/>
            <a:ext cx="2108199" cy="369332"/>
          </a:xfrm>
          <a:prstGeom prst="rect">
            <a:avLst/>
          </a:prstGeom>
          <a:noFill/>
        </p:spPr>
        <p:txBody>
          <a:bodyPr wrap="square" rtlCol="0">
            <a:spAutoFit/>
          </a:bodyPr>
          <a:lstStyle/>
          <a:p>
            <a:r>
              <a:rPr lang="en-US" dirty="0" smtClean="0">
                <a:solidFill>
                  <a:srgbClr val="89295E"/>
                </a:solidFill>
                <a:latin typeface="C4 Text" charset="0"/>
                <a:ea typeface="C4 Text" charset="0"/>
                <a:cs typeface="C4 Text" charset="0"/>
              </a:rPr>
              <a:t>Prior on </a:t>
            </a:r>
            <a:endParaRPr lang="en-US" dirty="0">
              <a:solidFill>
                <a:srgbClr val="89295E"/>
              </a:solidFill>
              <a:latin typeface="C4 Text" charset="0"/>
              <a:ea typeface="C4 Text" charset="0"/>
              <a:cs typeface="C4 Text" charset="0"/>
            </a:endParaRPr>
          </a:p>
        </p:txBody>
      </p:sp>
      <p:pic>
        <p:nvPicPr>
          <p:cNvPr id="9" name="Picture 8"/>
          <p:cNvPicPr>
            <a:picLocks noChangeAspect="1"/>
          </p:cNvPicPr>
          <p:nvPr/>
        </p:nvPicPr>
        <p:blipFill>
          <a:blip r:embed="rId5"/>
          <a:stretch>
            <a:fillRect/>
          </a:stretch>
        </p:blipFill>
        <p:spPr>
          <a:xfrm>
            <a:off x="11125200" y="3365500"/>
            <a:ext cx="412173" cy="215900"/>
          </a:xfrm>
          <a:prstGeom prst="rect">
            <a:avLst/>
          </a:prstGeom>
        </p:spPr>
      </p:pic>
      <p:pic>
        <p:nvPicPr>
          <p:cNvPr id="10" name="Picture 9"/>
          <p:cNvPicPr>
            <a:picLocks noChangeAspect="1"/>
          </p:cNvPicPr>
          <p:nvPr/>
        </p:nvPicPr>
        <p:blipFill>
          <a:blip r:embed="rId6"/>
          <a:stretch>
            <a:fillRect/>
          </a:stretch>
        </p:blipFill>
        <p:spPr>
          <a:xfrm>
            <a:off x="4451350" y="4552950"/>
            <a:ext cx="266700" cy="317500"/>
          </a:xfrm>
          <a:prstGeom prst="rect">
            <a:avLst/>
          </a:prstGeom>
        </p:spPr>
      </p:pic>
      <p:pic>
        <p:nvPicPr>
          <p:cNvPr id="24" name="Picture 23"/>
          <p:cNvPicPr>
            <a:picLocks noChangeAspect="1"/>
          </p:cNvPicPr>
          <p:nvPr/>
        </p:nvPicPr>
        <p:blipFill>
          <a:blip r:embed="rId7"/>
          <a:stretch>
            <a:fillRect/>
          </a:stretch>
        </p:blipFill>
        <p:spPr>
          <a:xfrm>
            <a:off x="2559050" y="5118100"/>
            <a:ext cx="7023100" cy="457200"/>
          </a:xfrm>
          <a:prstGeom prst="rect">
            <a:avLst/>
          </a:prstGeom>
        </p:spPr>
      </p:pic>
      <p:sp>
        <p:nvSpPr>
          <p:cNvPr id="25" name="TextBox 24"/>
          <p:cNvSpPr txBox="1"/>
          <p:nvPr/>
        </p:nvSpPr>
        <p:spPr>
          <a:xfrm>
            <a:off x="2209800" y="5651500"/>
            <a:ext cx="1894301" cy="369332"/>
          </a:xfrm>
          <a:prstGeom prst="rect">
            <a:avLst/>
          </a:prstGeom>
          <a:noFill/>
        </p:spPr>
        <p:txBody>
          <a:bodyPr wrap="none" rtlCol="0">
            <a:spAutoFit/>
          </a:bodyPr>
          <a:lstStyle/>
          <a:p>
            <a:r>
              <a:rPr lang="en-US" smtClean="0">
                <a:solidFill>
                  <a:srgbClr val="084184"/>
                </a:solidFill>
                <a:latin typeface="C4 Text" charset="0"/>
                <a:ea typeface="C4 Text" charset="0"/>
                <a:cs typeface="C4 Text" charset="0"/>
              </a:rPr>
              <a:t>Marginal Posterior</a:t>
            </a:r>
            <a:endParaRPr lang="en-US" dirty="0">
              <a:solidFill>
                <a:srgbClr val="084184"/>
              </a:solidFill>
              <a:latin typeface="C4 Text" charset="0"/>
              <a:ea typeface="C4 Text" charset="0"/>
              <a:cs typeface="C4 Text" charset="0"/>
            </a:endParaRPr>
          </a:p>
        </p:txBody>
      </p:sp>
      <p:sp>
        <p:nvSpPr>
          <p:cNvPr id="26" name="TextBox 25"/>
          <p:cNvSpPr txBox="1"/>
          <p:nvPr/>
        </p:nvSpPr>
        <p:spPr>
          <a:xfrm>
            <a:off x="5003801" y="5600700"/>
            <a:ext cx="2514600" cy="1200329"/>
          </a:xfrm>
          <a:prstGeom prst="rect">
            <a:avLst/>
          </a:prstGeom>
          <a:noFill/>
        </p:spPr>
        <p:txBody>
          <a:bodyPr wrap="square" rtlCol="0">
            <a:spAutoFit/>
          </a:bodyPr>
          <a:lstStyle/>
          <a:p>
            <a:r>
              <a:rPr lang="en-US" dirty="0" smtClean="0">
                <a:solidFill>
                  <a:srgbClr val="6BA161"/>
                </a:solidFill>
                <a:latin typeface="C4 Text" charset="0"/>
                <a:ea typeface="C4 Text" charset="0"/>
                <a:cs typeface="C4 Text" charset="0"/>
              </a:rPr>
              <a:t>Likelihood of      </a:t>
            </a:r>
            <a:br>
              <a:rPr lang="en-US" dirty="0" smtClean="0">
                <a:solidFill>
                  <a:srgbClr val="6BA161"/>
                </a:solidFill>
                <a:latin typeface="C4 Text" charset="0"/>
                <a:ea typeface="C4 Text" charset="0"/>
                <a:cs typeface="C4 Text" charset="0"/>
              </a:rPr>
            </a:br>
            <a:r>
              <a:rPr lang="en-US" dirty="0" smtClean="0">
                <a:solidFill>
                  <a:srgbClr val="6BA161"/>
                </a:solidFill>
                <a:latin typeface="C4 Text" charset="0"/>
                <a:ea typeface="C4 Text" charset="0"/>
                <a:cs typeface="C4 Text" charset="0"/>
              </a:rPr>
              <a:t>Notice it is also the Predictive distribution at time n-1</a:t>
            </a:r>
            <a:endParaRPr lang="en-US" dirty="0">
              <a:solidFill>
                <a:srgbClr val="6BA161"/>
              </a:solidFill>
              <a:latin typeface="C4 Text" charset="0"/>
              <a:ea typeface="C4 Text" charset="0"/>
              <a:cs typeface="C4 Text" charset="0"/>
            </a:endParaRPr>
          </a:p>
        </p:txBody>
      </p:sp>
      <p:sp>
        <p:nvSpPr>
          <p:cNvPr id="27" name="TextBox 26"/>
          <p:cNvSpPr txBox="1"/>
          <p:nvPr/>
        </p:nvSpPr>
        <p:spPr>
          <a:xfrm>
            <a:off x="8839201" y="5600700"/>
            <a:ext cx="2108199" cy="369332"/>
          </a:xfrm>
          <a:prstGeom prst="rect">
            <a:avLst/>
          </a:prstGeom>
          <a:noFill/>
        </p:spPr>
        <p:txBody>
          <a:bodyPr wrap="square" rtlCol="0">
            <a:spAutoFit/>
          </a:bodyPr>
          <a:lstStyle/>
          <a:p>
            <a:r>
              <a:rPr lang="en-US" dirty="0" smtClean="0">
                <a:solidFill>
                  <a:srgbClr val="89295E"/>
                </a:solidFill>
                <a:latin typeface="C4 Text" charset="0"/>
                <a:ea typeface="C4 Text" charset="0"/>
                <a:cs typeface="C4 Text" charset="0"/>
              </a:rPr>
              <a:t>Prior on </a:t>
            </a:r>
            <a:endParaRPr lang="en-US" dirty="0">
              <a:solidFill>
                <a:srgbClr val="89295E"/>
              </a:solidFill>
              <a:latin typeface="C4 Text" charset="0"/>
              <a:ea typeface="C4 Text" charset="0"/>
              <a:cs typeface="C4 Text" charset="0"/>
            </a:endParaRPr>
          </a:p>
        </p:txBody>
      </p:sp>
      <p:pic>
        <p:nvPicPr>
          <p:cNvPr id="28" name="Picture 27"/>
          <p:cNvPicPr>
            <a:picLocks noChangeAspect="1"/>
          </p:cNvPicPr>
          <p:nvPr/>
        </p:nvPicPr>
        <p:blipFill>
          <a:blip r:embed="rId5"/>
          <a:stretch>
            <a:fillRect/>
          </a:stretch>
        </p:blipFill>
        <p:spPr>
          <a:xfrm>
            <a:off x="9753600" y="5715000"/>
            <a:ext cx="412173" cy="215900"/>
          </a:xfrm>
          <a:prstGeom prst="rect">
            <a:avLst/>
          </a:prstGeom>
        </p:spPr>
      </p:pic>
      <p:pic>
        <p:nvPicPr>
          <p:cNvPr id="29" name="Picture 28"/>
          <p:cNvPicPr>
            <a:picLocks noChangeAspect="1"/>
          </p:cNvPicPr>
          <p:nvPr/>
        </p:nvPicPr>
        <p:blipFill>
          <a:blip r:embed="rId8"/>
          <a:stretch>
            <a:fillRect/>
          </a:stretch>
        </p:blipFill>
        <p:spPr>
          <a:xfrm>
            <a:off x="6388100" y="5702300"/>
            <a:ext cx="460664" cy="241300"/>
          </a:xfrm>
          <a:prstGeom prst="rect">
            <a:avLst/>
          </a:prstGeom>
        </p:spPr>
      </p:pic>
      <p:pic>
        <p:nvPicPr>
          <p:cNvPr id="30" name="Picture 29"/>
          <p:cNvPicPr>
            <a:picLocks noChangeAspect="1"/>
          </p:cNvPicPr>
          <p:nvPr/>
        </p:nvPicPr>
        <p:blipFill>
          <a:blip r:embed="rId9">
            <a:clrChange>
              <a:clrFrom>
                <a:srgbClr val="FFFFFF"/>
              </a:clrFrom>
              <a:clrTo>
                <a:srgbClr val="FFFFFF">
                  <a:alpha val="0"/>
                </a:srgbClr>
              </a:clrTo>
            </a:clrChange>
          </a:blip>
          <a:stretch>
            <a:fillRect/>
          </a:stretch>
        </p:blipFill>
        <p:spPr>
          <a:xfrm>
            <a:off x="10119360" y="5778500"/>
            <a:ext cx="2072640" cy="1079500"/>
          </a:xfrm>
          <a:prstGeom prst="rect">
            <a:avLst/>
          </a:prstGeom>
        </p:spPr>
      </p:pic>
    </p:spTree>
    <p:extLst>
      <p:ext uri="{BB962C8B-B14F-4D97-AF65-F5344CB8AC3E}">
        <p14:creationId xmlns:p14="http://schemas.microsoft.com/office/powerpoint/2010/main" val="204177599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stretch>
            <a:fillRect/>
          </a:stretch>
        </p:blipFill>
        <p:spPr>
          <a:xfrm>
            <a:off x="0" y="1619251"/>
            <a:ext cx="6121400" cy="4762500"/>
          </a:xfrm>
          <a:prstGeom prst="rect">
            <a:avLst/>
          </a:prstGeom>
        </p:spPr>
      </p:pic>
      <p:pic>
        <p:nvPicPr>
          <p:cNvPr id="11" name="Picture 10"/>
          <p:cNvPicPr>
            <a:picLocks noChangeAspect="1"/>
          </p:cNvPicPr>
          <p:nvPr/>
        </p:nvPicPr>
        <p:blipFill>
          <a:blip r:embed="rId4"/>
          <a:stretch>
            <a:fillRect/>
          </a:stretch>
        </p:blipFill>
        <p:spPr>
          <a:xfrm>
            <a:off x="5994400" y="1619251"/>
            <a:ext cx="6197600" cy="4813300"/>
          </a:xfrm>
          <a:prstGeom prst="rect">
            <a:avLst/>
          </a:prstGeom>
        </p:spPr>
      </p:pic>
      <p:sp>
        <p:nvSpPr>
          <p:cNvPr id="12" name="Rectangle 11"/>
          <p:cNvSpPr/>
          <p:nvPr/>
        </p:nvSpPr>
        <p:spPr>
          <a:xfrm>
            <a:off x="0" y="59277"/>
            <a:ext cx="12192000" cy="811213"/>
          </a:xfrm>
          <a:prstGeom prst="rect">
            <a:avLst/>
          </a:prstGeom>
          <a:solidFill>
            <a:srgbClr val="EAF4FC"/>
          </a:solidFill>
          <a:ln>
            <a:solidFill>
              <a:srgbClr val="EAF4F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1"/>
          <p:cNvSpPr txBox="1">
            <a:spLocks/>
          </p:cNvSpPr>
          <p:nvPr/>
        </p:nvSpPr>
        <p:spPr>
          <a:xfrm>
            <a:off x="588010" y="-116523"/>
            <a:ext cx="11463782" cy="1325563"/>
          </a:xfrm>
          <a:prstGeom prst="rect">
            <a:avLst/>
          </a:prstGeom>
          <a:no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solidFill>
                  <a:srgbClr val="084184"/>
                </a:solidFill>
                <a:latin typeface="C4 Text" charset="0"/>
                <a:ea typeface="C4 Text" charset="0"/>
                <a:cs typeface="C4 Text" charset="0"/>
              </a:rPr>
              <a:t>Forgetting Factor Likelihoods</a:t>
            </a:r>
            <a:endParaRPr lang="en-US" dirty="0">
              <a:solidFill>
                <a:srgbClr val="084184"/>
              </a:solidFill>
              <a:latin typeface="C4 Text" charset="0"/>
              <a:ea typeface="C4 Text" charset="0"/>
              <a:cs typeface="C4 Text" charset="0"/>
            </a:endParaRPr>
          </a:p>
        </p:txBody>
      </p:sp>
    </p:spTree>
    <p:extLst>
      <p:ext uri="{BB962C8B-B14F-4D97-AF65-F5344CB8AC3E}">
        <p14:creationId xmlns:p14="http://schemas.microsoft.com/office/powerpoint/2010/main" val="122701033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59277"/>
            <a:ext cx="12192000" cy="811213"/>
          </a:xfrm>
          <a:prstGeom prst="rect">
            <a:avLst/>
          </a:prstGeom>
          <a:solidFill>
            <a:srgbClr val="EAF4FC"/>
          </a:solidFill>
          <a:ln>
            <a:solidFill>
              <a:srgbClr val="EAF4F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p:cNvSpPr txBox="1">
            <a:spLocks/>
          </p:cNvSpPr>
          <p:nvPr/>
        </p:nvSpPr>
        <p:spPr>
          <a:xfrm>
            <a:off x="588010" y="-116523"/>
            <a:ext cx="11463782" cy="1325563"/>
          </a:xfrm>
          <a:prstGeom prst="rect">
            <a:avLst/>
          </a:prstGeom>
          <a:no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solidFill>
                  <a:srgbClr val="084184"/>
                </a:solidFill>
                <a:latin typeface="C4 Text" charset="0"/>
                <a:ea typeface="C4 Text" charset="0"/>
                <a:cs typeface="C4 Text" charset="0"/>
              </a:rPr>
              <a:t>Forgetting Factor Likelihoods</a:t>
            </a:r>
            <a:endParaRPr lang="en-US" dirty="0">
              <a:solidFill>
                <a:srgbClr val="084184"/>
              </a:solidFill>
              <a:latin typeface="C4 Text" charset="0"/>
              <a:ea typeface="C4 Text" charset="0"/>
              <a:cs typeface="C4 Text" charset="0"/>
            </a:endParaRPr>
          </a:p>
        </p:txBody>
      </p:sp>
      <p:pic>
        <p:nvPicPr>
          <p:cNvPr id="9" name="Picture 8"/>
          <p:cNvPicPr>
            <a:picLocks noChangeAspect="1"/>
          </p:cNvPicPr>
          <p:nvPr/>
        </p:nvPicPr>
        <p:blipFill>
          <a:blip r:embed="rId2"/>
          <a:stretch>
            <a:fillRect/>
          </a:stretch>
        </p:blipFill>
        <p:spPr>
          <a:xfrm>
            <a:off x="0" y="1655763"/>
            <a:ext cx="6121400" cy="4762500"/>
          </a:xfrm>
          <a:prstGeom prst="rect">
            <a:avLst/>
          </a:prstGeom>
        </p:spPr>
      </p:pic>
      <p:pic>
        <p:nvPicPr>
          <p:cNvPr id="10" name="Picture 9"/>
          <p:cNvPicPr>
            <a:picLocks noChangeAspect="1"/>
          </p:cNvPicPr>
          <p:nvPr/>
        </p:nvPicPr>
        <p:blipFill>
          <a:blip r:embed="rId3"/>
          <a:stretch>
            <a:fillRect/>
          </a:stretch>
        </p:blipFill>
        <p:spPr>
          <a:xfrm>
            <a:off x="5994400" y="1655763"/>
            <a:ext cx="6197600" cy="4813300"/>
          </a:xfrm>
          <a:prstGeom prst="rect">
            <a:avLst/>
          </a:prstGeom>
        </p:spPr>
      </p:pic>
    </p:spTree>
    <p:extLst>
      <p:ext uri="{BB962C8B-B14F-4D97-AF65-F5344CB8AC3E}">
        <p14:creationId xmlns:p14="http://schemas.microsoft.com/office/powerpoint/2010/main" val="60303118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59277"/>
            <a:ext cx="12192000" cy="811213"/>
          </a:xfrm>
          <a:prstGeom prst="rect">
            <a:avLst/>
          </a:prstGeom>
          <a:solidFill>
            <a:srgbClr val="EAF4FC"/>
          </a:solidFill>
          <a:ln>
            <a:solidFill>
              <a:srgbClr val="EAF4F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p:cNvSpPr txBox="1">
            <a:spLocks/>
          </p:cNvSpPr>
          <p:nvPr/>
        </p:nvSpPr>
        <p:spPr>
          <a:xfrm>
            <a:off x="588010" y="-116523"/>
            <a:ext cx="11463782" cy="1325563"/>
          </a:xfrm>
          <a:prstGeom prst="rect">
            <a:avLst/>
          </a:prstGeom>
          <a:no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solidFill>
                  <a:srgbClr val="084184"/>
                </a:solidFill>
                <a:latin typeface="C4 Text" charset="0"/>
                <a:ea typeface="C4 Text" charset="0"/>
                <a:cs typeface="C4 Text" charset="0"/>
              </a:rPr>
              <a:t>Forgetting Factor Likelihoods</a:t>
            </a:r>
            <a:endParaRPr lang="en-US" dirty="0">
              <a:solidFill>
                <a:srgbClr val="084184"/>
              </a:solidFill>
              <a:latin typeface="C4 Text" charset="0"/>
              <a:ea typeface="C4 Text" charset="0"/>
              <a:cs typeface="C4 Text" charset="0"/>
            </a:endParaRPr>
          </a:p>
        </p:txBody>
      </p:sp>
      <p:pic>
        <p:nvPicPr>
          <p:cNvPr id="2" name="Picture 1"/>
          <p:cNvPicPr>
            <a:picLocks noChangeAspect="1"/>
          </p:cNvPicPr>
          <p:nvPr/>
        </p:nvPicPr>
        <p:blipFill>
          <a:blip r:embed="rId2"/>
          <a:stretch>
            <a:fillRect/>
          </a:stretch>
        </p:blipFill>
        <p:spPr>
          <a:xfrm>
            <a:off x="0" y="1619249"/>
            <a:ext cx="6121400" cy="4762500"/>
          </a:xfrm>
          <a:prstGeom prst="rect">
            <a:avLst/>
          </a:prstGeom>
        </p:spPr>
      </p:pic>
      <p:pic>
        <p:nvPicPr>
          <p:cNvPr id="3" name="Picture 2"/>
          <p:cNvPicPr>
            <a:picLocks noChangeAspect="1"/>
          </p:cNvPicPr>
          <p:nvPr/>
        </p:nvPicPr>
        <p:blipFill>
          <a:blip r:embed="rId3"/>
          <a:stretch>
            <a:fillRect/>
          </a:stretch>
        </p:blipFill>
        <p:spPr>
          <a:xfrm>
            <a:off x="6096000" y="1619249"/>
            <a:ext cx="6032500" cy="4813300"/>
          </a:xfrm>
          <a:prstGeom prst="rect">
            <a:avLst/>
          </a:prstGeom>
        </p:spPr>
      </p:pic>
    </p:spTree>
    <p:extLst>
      <p:ext uri="{BB962C8B-B14F-4D97-AF65-F5344CB8AC3E}">
        <p14:creationId xmlns:p14="http://schemas.microsoft.com/office/powerpoint/2010/main" val="163747536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59277"/>
            <a:ext cx="12192000" cy="811213"/>
          </a:xfrm>
          <a:prstGeom prst="rect">
            <a:avLst/>
          </a:prstGeom>
          <a:solidFill>
            <a:srgbClr val="EAF4FC"/>
          </a:solidFill>
          <a:ln>
            <a:solidFill>
              <a:srgbClr val="EAF4F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588010" y="-116523"/>
            <a:ext cx="11463782" cy="1325563"/>
          </a:xfrm>
          <a:prstGeom prst="rect">
            <a:avLst/>
          </a:prstGeom>
          <a:no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solidFill>
                  <a:srgbClr val="084184"/>
                </a:solidFill>
                <a:latin typeface="C4 Text" charset="0"/>
                <a:ea typeface="C4 Text" charset="0"/>
                <a:cs typeface="C4 Text" charset="0"/>
              </a:rPr>
              <a:t>Flatness of Likelihoods</a:t>
            </a:r>
            <a:endParaRPr lang="en-US" dirty="0">
              <a:solidFill>
                <a:srgbClr val="084184"/>
              </a:solidFill>
              <a:latin typeface="C4 Text" charset="0"/>
              <a:ea typeface="C4 Text" charset="0"/>
              <a:cs typeface="C4 Text" charset="0"/>
            </a:endParaRPr>
          </a:p>
        </p:txBody>
      </p:sp>
      <p:pic>
        <p:nvPicPr>
          <p:cNvPr id="6" name="Picture 5"/>
          <p:cNvPicPr>
            <a:picLocks noChangeAspect="1"/>
          </p:cNvPicPr>
          <p:nvPr/>
        </p:nvPicPr>
        <p:blipFill>
          <a:blip r:embed="rId3"/>
          <a:stretch>
            <a:fillRect/>
          </a:stretch>
        </p:blipFill>
        <p:spPr>
          <a:xfrm>
            <a:off x="6319901" y="3429000"/>
            <a:ext cx="5842000" cy="3429000"/>
          </a:xfrm>
          <a:prstGeom prst="rect">
            <a:avLst/>
          </a:prstGeom>
        </p:spPr>
      </p:pic>
      <p:sp>
        <p:nvSpPr>
          <p:cNvPr id="7" name="TextBox 6"/>
          <p:cNvSpPr txBox="1"/>
          <p:nvPr/>
        </p:nvSpPr>
        <p:spPr>
          <a:xfrm>
            <a:off x="447802" y="1046290"/>
            <a:ext cx="10372725" cy="2246769"/>
          </a:xfrm>
          <a:prstGeom prst="rect">
            <a:avLst/>
          </a:prstGeom>
          <a:noFill/>
        </p:spPr>
        <p:txBody>
          <a:bodyPr wrap="square" rtlCol="0">
            <a:spAutoFit/>
          </a:bodyPr>
          <a:lstStyle/>
          <a:p>
            <a:pPr marL="285750" indent="-285750">
              <a:buFont typeface="Arial" charset="0"/>
              <a:buChar char="•"/>
            </a:pPr>
            <a:r>
              <a:rPr lang="en-US" sz="2000" dirty="0" smtClean="0">
                <a:solidFill>
                  <a:schemeClr val="accent1">
                    <a:lumMod val="75000"/>
                  </a:schemeClr>
                </a:solidFill>
              </a:rPr>
              <a:t>Our Bayesian analysis is telling us that the data is often not informative of the most likely forgetting factor.</a:t>
            </a:r>
            <a:br>
              <a:rPr lang="en-US" sz="2000" dirty="0" smtClean="0">
                <a:solidFill>
                  <a:schemeClr val="accent1">
                    <a:lumMod val="75000"/>
                  </a:schemeClr>
                </a:solidFill>
              </a:rPr>
            </a:br>
            <a:endParaRPr lang="en-US" sz="2000" dirty="0" smtClean="0">
              <a:solidFill>
                <a:schemeClr val="accent1">
                  <a:lumMod val="75000"/>
                </a:schemeClr>
              </a:solidFill>
            </a:endParaRPr>
          </a:p>
          <a:p>
            <a:pPr marL="285750" indent="-285750">
              <a:buFont typeface="Arial" charset="0"/>
              <a:buChar char="•"/>
            </a:pPr>
            <a:r>
              <a:rPr lang="en-US" sz="2000" dirty="0" smtClean="0">
                <a:solidFill>
                  <a:schemeClr val="accent1">
                    <a:lumMod val="75000"/>
                  </a:schemeClr>
                </a:solidFill>
              </a:rPr>
              <a:t>Upon reflection, this makes sense intuitively.</a:t>
            </a:r>
            <a:br>
              <a:rPr lang="en-US" sz="2000" dirty="0" smtClean="0">
                <a:solidFill>
                  <a:schemeClr val="accent1">
                    <a:lumMod val="75000"/>
                  </a:schemeClr>
                </a:solidFill>
              </a:rPr>
            </a:br>
            <a:endParaRPr lang="en-US" sz="2000" dirty="0" smtClean="0">
              <a:solidFill>
                <a:schemeClr val="accent1">
                  <a:lumMod val="75000"/>
                </a:schemeClr>
              </a:solidFill>
            </a:endParaRPr>
          </a:p>
          <a:p>
            <a:pPr marL="285750" indent="-285750">
              <a:buFont typeface="Arial" charset="0"/>
              <a:buChar char="•"/>
            </a:pPr>
            <a:r>
              <a:rPr lang="en-US" sz="2000" dirty="0" smtClean="0">
                <a:solidFill>
                  <a:schemeClr val="accent1">
                    <a:lumMod val="75000"/>
                  </a:schemeClr>
                </a:solidFill>
              </a:rPr>
              <a:t>If the most recent observation is in an area of high predictive density, we cannot know whether it was drawn from this distribution or any other distribution </a:t>
            </a:r>
            <a:r>
              <a:rPr lang="en-US" sz="2000" dirty="0" smtClean="0">
                <a:solidFill>
                  <a:schemeClr val="accent1">
                    <a:lumMod val="75000"/>
                  </a:schemeClr>
                </a:solidFill>
              </a:rPr>
              <a:t>with high </a:t>
            </a:r>
            <a:r>
              <a:rPr lang="en-US" sz="2000" dirty="0" smtClean="0">
                <a:solidFill>
                  <a:schemeClr val="accent1">
                    <a:lumMod val="75000"/>
                  </a:schemeClr>
                </a:solidFill>
              </a:rPr>
              <a:t>density at that point.</a:t>
            </a:r>
            <a:endParaRPr lang="en-US" sz="2000" dirty="0">
              <a:solidFill>
                <a:schemeClr val="accent1">
                  <a:lumMod val="75000"/>
                </a:schemeClr>
              </a:solidFill>
            </a:endParaRPr>
          </a:p>
        </p:txBody>
      </p:sp>
      <p:sp>
        <p:nvSpPr>
          <p:cNvPr id="8" name="TextBox 7"/>
          <p:cNvSpPr txBox="1"/>
          <p:nvPr/>
        </p:nvSpPr>
        <p:spPr>
          <a:xfrm>
            <a:off x="447802" y="3468859"/>
            <a:ext cx="6332118" cy="1938992"/>
          </a:xfrm>
          <a:prstGeom prst="rect">
            <a:avLst/>
          </a:prstGeom>
          <a:noFill/>
        </p:spPr>
        <p:txBody>
          <a:bodyPr wrap="none" rtlCol="0">
            <a:spAutoFit/>
          </a:bodyPr>
          <a:lstStyle/>
          <a:p>
            <a:pPr marL="285750" indent="-285750">
              <a:buFont typeface="Arial" charset="0"/>
              <a:buChar char="•"/>
            </a:pPr>
            <a:r>
              <a:rPr lang="en-US" sz="2000" dirty="0" smtClean="0">
                <a:solidFill>
                  <a:schemeClr val="accent1">
                    <a:lumMod val="75000"/>
                  </a:schemeClr>
                </a:solidFill>
              </a:rPr>
              <a:t>Because of this, we need to impose an </a:t>
            </a:r>
            <a:r>
              <a:rPr lang="en-US" sz="2000" i="1" dirty="0" smtClean="0">
                <a:solidFill>
                  <a:schemeClr val="accent1">
                    <a:lumMod val="75000"/>
                  </a:schemeClr>
                </a:solidFill>
              </a:rPr>
              <a:t>informative prior.</a:t>
            </a:r>
            <a:br>
              <a:rPr lang="en-US" sz="2000" i="1" dirty="0" smtClean="0">
                <a:solidFill>
                  <a:schemeClr val="accent1">
                    <a:lumMod val="75000"/>
                  </a:schemeClr>
                </a:solidFill>
              </a:rPr>
            </a:br>
            <a:endParaRPr lang="en-US" sz="2000" i="1" dirty="0" smtClean="0">
              <a:solidFill>
                <a:schemeClr val="accent1">
                  <a:lumMod val="75000"/>
                </a:schemeClr>
              </a:solidFill>
            </a:endParaRPr>
          </a:p>
          <a:p>
            <a:pPr marL="285750" indent="-285750">
              <a:buFont typeface="Arial" charset="0"/>
              <a:buChar char="•"/>
            </a:pPr>
            <a:r>
              <a:rPr lang="en-US" sz="2000" dirty="0" smtClean="0">
                <a:solidFill>
                  <a:schemeClr val="accent1">
                    <a:lumMod val="75000"/>
                  </a:schemeClr>
                </a:solidFill>
              </a:rPr>
              <a:t>Because a shows ratings are typically relatively stable,</a:t>
            </a:r>
            <a:br>
              <a:rPr lang="en-US" sz="2000" dirty="0" smtClean="0">
                <a:solidFill>
                  <a:schemeClr val="accent1">
                    <a:lumMod val="75000"/>
                  </a:schemeClr>
                </a:solidFill>
              </a:rPr>
            </a:br>
            <a:r>
              <a:rPr lang="en-US" sz="2000" dirty="0" smtClean="0">
                <a:solidFill>
                  <a:schemeClr val="accent1">
                    <a:lumMod val="75000"/>
                  </a:schemeClr>
                </a:solidFill>
              </a:rPr>
              <a:t>at least over a period of several weeks, we choose a</a:t>
            </a:r>
            <a:br>
              <a:rPr lang="en-US" sz="2000" dirty="0" smtClean="0">
                <a:solidFill>
                  <a:schemeClr val="accent1">
                    <a:lumMod val="75000"/>
                  </a:schemeClr>
                </a:solidFill>
              </a:rPr>
            </a:br>
            <a:r>
              <a:rPr lang="en-US" sz="2000" dirty="0" smtClean="0">
                <a:solidFill>
                  <a:schemeClr val="accent1">
                    <a:lumMod val="75000"/>
                  </a:schemeClr>
                </a:solidFill>
              </a:rPr>
              <a:t>prior with most of its density towards 1.</a:t>
            </a:r>
            <a:r>
              <a:rPr lang="en-US" sz="2000" i="1" dirty="0" smtClean="0">
                <a:solidFill>
                  <a:schemeClr val="accent1">
                    <a:lumMod val="75000"/>
                  </a:schemeClr>
                </a:solidFill>
              </a:rPr>
              <a:t/>
            </a:r>
            <a:br>
              <a:rPr lang="en-US" sz="2000" i="1" dirty="0" smtClean="0">
                <a:solidFill>
                  <a:schemeClr val="accent1">
                    <a:lumMod val="75000"/>
                  </a:schemeClr>
                </a:solidFill>
              </a:rPr>
            </a:br>
            <a:endParaRPr lang="en-US" sz="2000" dirty="0"/>
          </a:p>
        </p:txBody>
      </p:sp>
    </p:spTree>
    <p:extLst>
      <p:ext uri="{BB962C8B-B14F-4D97-AF65-F5344CB8AC3E}">
        <p14:creationId xmlns:p14="http://schemas.microsoft.com/office/powerpoint/2010/main" val="22743467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59277"/>
            <a:ext cx="12192000" cy="811213"/>
          </a:xfrm>
          <a:prstGeom prst="rect">
            <a:avLst/>
          </a:prstGeom>
          <a:solidFill>
            <a:srgbClr val="EAF4FC"/>
          </a:solidFill>
          <a:ln>
            <a:solidFill>
              <a:srgbClr val="EAF4F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559435" y="0"/>
            <a:ext cx="11463782" cy="1325563"/>
          </a:xfrm>
          <a:prstGeom prst="rect">
            <a:avLst/>
          </a:prstGeom>
          <a:no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solidFill>
                  <a:srgbClr val="084184"/>
                </a:solidFill>
                <a:latin typeface="C4 Text" charset="0"/>
                <a:ea typeface="C4 Text" charset="0"/>
                <a:cs typeface="C4 Text" charset="0"/>
              </a:rPr>
              <a:t>Choice of Beta Mixture Prior</a:t>
            </a:r>
            <a:endParaRPr lang="en-US" dirty="0">
              <a:solidFill>
                <a:srgbClr val="084184"/>
              </a:solidFill>
              <a:latin typeface="C4 Text" charset="0"/>
              <a:ea typeface="C4 Text" charset="0"/>
              <a:cs typeface="C4 Text" charset="0"/>
            </a:endParaRPr>
          </a:p>
        </p:txBody>
      </p:sp>
      <p:pic>
        <p:nvPicPr>
          <p:cNvPr id="2" name="Picture 1"/>
          <p:cNvPicPr>
            <a:picLocks noChangeAspect="1"/>
          </p:cNvPicPr>
          <p:nvPr/>
        </p:nvPicPr>
        <p:blipFill>
          <a:blip r:embed="rId3"/>
          <a:stretch>
            <a:fillRect/>
          </a:stretch>
        </p:blipFill>
        <p:spPr>
          <a:xfrm>
            <a:off x="685800" y="1112854"/>
            <a:ext cx="4254500" cy="2820426"/>
          </a:xfrm>
          <a:prstGeom prst="rect">
            <a:avLst/>
          </a:prstGeom>
        </p:spPr>
      </p:pic>
      <p:pic>
        <p:nvPicPr>
          <p:cNvPr id="10" name="Picture 9"/>
          <p:cNvPicPr>
            <a:picLocks noChangeAspect="1"/>
          </p:cNvPicPr>
          <p:nvPr/>
        </p:nvPicPr>
        <p:blipFill>
          <a:blip r:embed="rId4"/>
          <a:stretch>
            <a:fillRect/>
          </a:stretch>
        </p:blipFill>
        <p:spPr>
          <a:xfrm>
            <a:off x="727733" y="3858101"/>
            <a:ext cx="4250667" cy="2782412"/>
          </a:xfrm>
          <a:prstGeom prst="rect">
            <a:avLst/>
          </a:prstGeom>
        </p:spPr>
      </p:pic>
      <p:pic>
        <p:nvPicPr>
          <p:cNvPr id="11" name="Picture 10"/>
          <p:cNvPicPr>
            <a:picLocks noChangeAspect="1"/>
          </p:cNvPicPr>
          <p:nvPr/>
        </p:nvPicPr>
        <p:blipFill>
          <a:blip r:embed="rId5"/>
          <a:stretch>
            <a:fillRect/>
          </a:stretch>
        </p:blipFill>
        <p:spPr>
          <a:xfrm>
            <a:off x="5298493" y="833454"/>
            <a:ext cx="6324600" cy="4940300"/>
          </a:xfrm>
          <a:prstGeom prst="rect">
            <a:avLst/>
          </a:prstGeom>
        </p:spPr>
      </p:pic>
      <p:pic>
        <p:nvPicPr>
          <p:cNvPr id="12" name="Picture 11"/>
          <p:cNvPicPr>
            <a:picLocks noChangeAspect="1"/>
          </p:cNvPicPr>
          <p:nvPr/>
        </p:nvPicPr>
        <p:blipFill>
          <a:blip r:embed="rId6"/>
          <a:stretch>
            <a:fillRect/>
          </a:stretch>
        </p:blipFill>
        <p:spPr>
          <a:xfrm>
            <a:off x="7289800" y="5787518"/>
            <a:ext cx="1857473" cy="373570"/>
          </a:xfrm>
          <a:prstGeom prst="rect">
            <a:avLst/>
          </a:prstGeom>
        </p:spPr>
      </p:pic>
    </p:spTree>
    <p:extLst>
      <p:ext uri="{BB962C8B-B14F-4D97-AF65-F5344CB8AC3E}">
        <p14:creationId xmlns:p14="http://schemas.microsoft.com/office/powerpoint/2010/main" val="17580317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59277"/>
            <a:ext cx="12192000" cy="811213"/>
          </a:xfrm>
          <a:prstGeom prst="rect">
            <a:avLst/>
          </a:prstGeom>
          <a:solidFill>
            <a:srgbClr val="EAF4FC"/>
          </a:solidFill>
          <a:ln>
            <a:solidFill>
              <a:srgbClr val="EAF4F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728218" y="22494"/>
            <a:ext cx="11463782" cy="1325563"/>
          </a:xfrm>
          <a:prstGeom prst="rect">
            <a:avLst/>
          </a:prstGeom>
          <a:no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solidFill>
                  <a:srgbClr val="084184"/>
                </a:solidFill>
                <a:latin typeface="C4 Text" charset="0"/>
                <a:ea typeface="C4 Text" charset="0"/>
                <a:cs typeface="C4 Text" charset="0"/>
              </a:rPr>
              <a:t>Resulting Posterior Distributions</a:t>
            </a:r>
            <a:endParaRPr lang="en-US" dirty="0">
              <a:solidFill>
                <a:srgbClr val="084184"/>
              </a:solidFill>
              <a:latin typeface="C4 Text" charset="0"/>
              <a:ea typeface="C4 Text" charset="0"/>
              <a:cs typeface="C4 Text" charset="0"/>
            </a:endParaRPr>
          </a:p>
        </p:txBody>
      </p:sp>
      <p:pic>
        <p:nvPicPr>
          <p:cNvPr id="6" name="Picture 5"/>
          <p:cNvPicPr>
            <a:picLocks noChangeAspect="1"/>
          </p:cNvPicPr>
          <p:nvPr/>
        </p:nvPicPr>
        <p:blipFill>
          <a:blip r:embed="rId3"/>
          <a:stretch>
            <a:fillRect/>
          </a:stretch>
        </p:blipFill>
        <p:spPr>
          <a:xfrm>
            <a:off x="0" y="907273"/>
            <a:ext cx="4095115" cy="2807476"/>
          </a:xfrm>
          <a:prstGeom prst="rect">
            <a:avLst/>
          </a:prstGeom>
        </p:spPr>
      </p:pic>
      <p:pic>
        <p:nvPicPr>
          <p:cNvPr id="7" name="Picture 6"/>
          <p:cNvPicPr>
            <a:picLocks noChangeAspect="1"/>
          </p:cNvPicPr>
          <p:nvPr/>
        </p:nvPicPr>
        <p:blipFill>
          <a:blip r:embed="rId4"/>
          <a:stretch>
            <a:fillRect/>
          </a:stretch>
        </p:blipFill>
        <p:spPr>
          <a:xfrm>
            <a:off x="4004047" y="907272"/>
            <a:ext cx="4095117" cy="2807477"/>
          </a:xfrm>
          <a:prstGeom prst="rect">
            <a:avLst/>
          </a:prstGeom>
        </p:spPr>
      </p:pic>
      <p:pic>
        <p:nvPicPr>
          <p:cNvPr id="8" name="Picture 7"/>
          <p:cNvPicPr>
            <a:picLocks noChangeAspect="1"/>
          </p:cNvPicPr>
          <p:nvPr/>
        </p:nvPicPr>
        <p:blipFill>
          <a:blip r:embed="rId5"/>
          <a:stretch>
            <a:fillRect/>
          </a:stretch>
        </p:blipFill>
        <p:spPr>
          <a:xfrm>
            <a:off x="8008096" y="907272"/>
            <a:ext cx="4095117" cy="2807477"/>
          </a:xfrm>
          <a:prstGeom prst="rect">
            <a:avLst/>
          </a:prstGeom>
        </p:spPr>
      </p:pic>
      <p:pic>
        <p:nvPicPr>
          <p:cNvPr id="9" name="Picture 8"/>
          <p:cNvPicPr>
            <a:picLocks noChangeAspect="1"/>
          </p:cNvPicPr>
          <p:nvPr/>
        </p:nvPicPr>
        <p:blipFill>
          <a:blip r:embed="rId6"/>
          <a:stretch>
            <a:fillRect/>
          </a:stretch>
        </p:blipFill>
        <p:spPr>
          <a:xfrm>
            <a:off x="-2" y="3880117"/>
            <a:ext cx="4095117" cy="2764724"/>
          </a:xfrm>
          <a:prstGeom prst="rect">
            <a:avLst/>
          </a:prstGeom>
        </p:spPr>
      </p:pic>
      <p:pic>
        <p:nvPicPr>
          <p:cNvPr id="10" name="Picture 9"/>
          <p:cNvPicPr>
            <a:picLocks noChangeAspect="1"/>
          </p:cNvPicPr>
          <p:nvPr/>
        </p:nvPicPr>
        <p:blipFill>
          <a:blip r:embed="rId7"/>
          <a:stretch>
            <a:fillRect/>
          </a:stretch>
        </p:blipFill>
        <p:spPr>
          <a:xfrm>
            <a:off x="4004047" y="3880117"/>
            <a:ext cx="4095117" cy="2807477"/>
          </a:xfrm>
          <a:prstGeom prst="rect">
            <a:avLst/>
          </a:prstGeom>
        </p:spPr>
      </p:pic>
      <p:pic>
        <p:nvPicPr>
          <p:cNvPr id="11" name="Picture 10"/>
          <p:cNvPicPr>
            <a:picLocks noChangeAspect="1"/>
          </p:cNvPicPr>
          <p:nvPr/>
        </p:nvPicPr>
        <p:blipFill>
          <a:blip r:embed="rId8"/>
          <a:stretch>
            <a:fillRect/>
          </a:stretch>
        </p:blipFill>
        <p:spPr>
          <a:xfrm>
            <a:off x="8240294" y="3880117"/>
            <a:ext cx="3862919" cy="2807477"/>
          </a:xfrm>
          <a:prstGeom prst="rect">
            <a:avLst/>
          </a:prstGeom>
        </p:spPr>
      </p:pic>
    </p:spTree>
    <p:extLst>
      <p:ext uri="{BB962C8B-B14F-4D97-AF65-F5344CB8AC3E}">
        <p14:creationId xmlns:p14="http://schemas.microsoft.com/office/powerpoint/2010/main" val="93390157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59277"/>
            <a:ext cx="12192000" cy="811213"/>
          </a:xfrm>
          <a:prstGeom prst="rect">
            <a:avLst/>
          </a:prstGeom>
          <a:solidFill>
            <a:srgbClr val="EAF4FC"/>
          </a:solidFill>
          <a:ln>
            <a:solidFill>
              <a:srgbClr val="EAF4F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588010" y="-116523"/>
            <a:ext cx="11463782" cy="1325563"/>
          </a:xfrm>
          <a:prstGeom prst="rect">
            <a:avLst/>
          </a:prstGeom>
          <a:no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solidFill>
                  <a:srgbClr val="084184"/>
                </a:solidFill>
                <a:latin typeface="C4 Text" charset="0"/>
                <a:ea typeface="C4 Text" charset="0"/>
                <a:cs typeface="C4 Text" charset="0"/>
              </a:rPr>
              <a:t>Detecting Changes in Ratings: Shipping Wars</a:t>
            </a:r>
            <a:endParaRPr lang="en-US" dirty="0">
              <a:solidFill>
                <a:srgbClr val="084184"/>
              </a:solidFill>
              <a:latin typeface="C4 Text" charset="0"/>
              <a:ea typeface="C4 Text" charset="0"/>
              <a:cs typeface="C4 Text" charset="0"/>
            </a:endParaRPr>
          </a:p>
        </p:txBody>
      </p:sp>
      <p:pic>
        <p:nvPicPr>
          <p:cNvPr id="8" name="Picture 7"/>
          <p:cNvPicPr>
            <a:picLocks noChangeAspect="1"/>
          </p:cNvPicPr>
          <p:nvPr/>
        </p:nvPicPr>
        <p:blipFill>
          <a:blip r:embed="rId3"/>
          <a:stretch>
            <a:fillRect/>
          </a:stretch>
        </p:blipFill>
        <p:spPr>
          <a:xfrm>
            <a:off x="5922010" y="656178"/>
            <a:ext cx="6858000" cy="5486400"/>
          </a:xfrm>
          <a:prstGeom prst="rect">
            <a:avLst/>
          </a:prstGeom>
        </p:spPr>
      </p:pic>
      <p:pic>
        <p:nvPicPr>
          <p:cNvPr id="9" name="Picture 8"/>
          <p:cNvPicPr>
            <a:picLocks noChangeAspect="1"/>
          </p:cNvPicPr>
          <p:nvPr/>
        </p:nvPicPr>
        <p:blipFill>
          <a:blip r:embed="rId4"/>
          <a:stretch>
            <a:fillRect/>
          </a:stretch>
        </p:blipFill>
        <p:spPr>
          <a:xfrm>
            <a:off x="463307" y="5740400"/>
            <a:ext cx="2497698" cy="999079"/>
          </a:xfrm>
          <a:prstGeom prst="rect">
            <a:avLst/>
          </a:prstGeom>
        </p:spPr>
      </p:pic>
      <p:pic>
        <p:nvPicPr>
          <p:cNvPr id="2" name="Picture 1"/>
          <p:cNvPicPr>
            <a:picLocks noChangeAspect="1"/>
          </p:cNvPicPr>
          <p:nvPr/>
        </p:nvPicPr>
        <p:blipFill>
          <a:blip r:embed="rId5"/>
          <a:stretch>
            <a:fillRect/>
          </a:stretch>
        </p:blipFill>
        <p:spPr>
          <a:xfrm>
            <a:off x="0" y="508000"/>
            <a:ext cx="6858000" cy="5486400"/>
          </a:xfrm>
          <a:prstGeom prst="rect">
            <a:avLst/>
          </a:prstGeom>
        </p:spPr>
      </p:pic>
      <p:pic>
        <p:nvPicPr>
          <p:cNvPr id="7" name="Picture 6"/>
          <p:cNvPicPr>
            <a:picLocks noChangeAspect="1"/>
          </p:cNvPicPr>
          <p:nvPr/>
        </p:nvPicPr>
        <p:blipFill>
          <a:blip r:embed="rId6">
            <a:clrChange>
              <a:clrFrom>
                <a:srgbClr val="FFFFFF"/>
              </a:clrFrom>
              <a:clrTo>
                <a:srgbClr val="FFFFFF">
                  <a:alpha val="0"/>
                </a:srgbClr>
              </a:clrTo>
            </a:clrChange>
          </a:blip>
          <a:stretch>
            <a:fillRect/>
          </a:stretch>
        </p:blipFill>
        <p:spPr>
          <a:xfrm>
            <a:off x="10119360" y="5778500"/>
            <a:ext cx="2072640" cy="1079500"/>
          </a:xfrm>
          <a:prstGeom prst="rect">
            <a:avLst/>
          </a:prstGeom>
        </p:spPr>
      </p:pic>
    </p:spTree>
    <p:extLst>
      <p:ext uri="{BB962C8B-B14F-4D97-AF65-F5344CB8AC3E}">
        <p14:creationId xmlns:p14="http://schemas.microsoft.com/office/powerpoint/2010/main" val="26816200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593850"/>
            <a:ext cx="11061032" cy="5841666"/>
          </a:xfrm>
        </p:spPr>
        <p:txBody>
          <a:bodyPr>
            <a:normAutofit/>
          </a:bodyPr>
          <a:lstStyle/>
          <a:p>
            <a:r>
              <a:rPr lang="en-US" sz="3200" dirty="0" smtClean="0">
                <a:solidFill>
                  <a:schemeClr val="accent1">
                    <a:lumMod val="75000"/>
                  </a:schemeClr>
                </a:solidFill>
              </a:rPr>
              <a:t>Advertisers can choose from 16 audiences to buy.</a:t>
            </a:r>
            <a:br>
              <a:rPr lang="en-US" sz="3200" dirty="0" smtClean="0">
                <a:solidFill>
                  <a:schemeClr val="accent1">
                    <a:lumMod val="75000"/>
                  </a:schemeClr>
                </a:solidFill>
              </a:rPr>
            </a:br>
            <a:endParaRPr lang="en-US" sz="3200" dirty="0" smtClean="0">
              <a:solidFill>
                <a:schemeClr val="accent1">
                  <a:lumMod val="75000"/>
                </a:schemeClr>
              </a:solidFill>
            </a:endParaRPr>
          </a:p>
          <a:p>
            <a:r>
              <a:rPr lang="en-US" sz="3200" b="1" i="1" dirty="0" smtClean="0">
                <a:solidFill>
                  <a:schemeClr val="accent1">
                    <a:lumMod val="75000"/>
                  </a:schemeClr>
                </a:solidFill>
              </a:rPr>
              <a:t>They only pay for viewers from the chosen audience</a:t>
            </a:r>
            <a:r>
              <a:rPr lang="en-US" sz="3200" i="1" dirty="0" smtClean="0">
                <a:solidFill>
                  <a:schemeClr val="accent1">
                    <a:lumMod val="75000"/>
                  </a:schemeClr>
                </a:solidFill>
              </a:rPr>
              <a:t>!</a:t>
            </a:r>
            <a:r>
              <a:rPr lang="en-US" sz="3200" dirty="0" smtClean="0">
                <a:solidFill>
                  <a:schemeClr val="accent1">
                    <a:lumMod val="75000"/>
                  </a:schemeClr>
                </a:solidFill>
              </a:rPr>
              <a:t/>
            </a:r>
            <a:br>
              <a:rPr lang="en-US" sz="3200" dirty="0" smtClean="0">
                <a:solidFill>
                  <a:schemeClr val="accent1">
                    <a:lumMod val="75000"/>
                  </a:schemeClr>
                </a:solidFill>
              </a:rPr>
            </a:br>
            <a:endParaRPr lang="en-US" sz="3200" dirty="0" smtClean="0">
              <a:solidFill>
                <a:schemeClr val="accent1">
                  <a:lumMod val="75000"/>
                </a:schemeClr>
              </a:solidFill>
            </a:endParaRPr>
          </a:p>
          <a:p>
            <a:r>
              <a:rPr lang="en-US" sz="3200" dirty="0" smtClean="0">
                <a:solidFill>
                  <a:schemeClr val="accent1">
                    <a:lumMod val="75000"/>
                  </a:schemeClr>
                </a:solidFill>
              </a:rPr>
              <a:t>Audiences are segmented along social class, age and gender.</a:t>
            </a:r>
            <a:br>
              <a:rPr lang="en-US" sz="3200" dirty="0" smtClean="0">
                <a:solidFill>
                  <a:schemeClr val="accent1">
                    <a:lumMod val="75000"/>
                  </a:schemeClr>
                </a:solidFill>
              </a:rPr>
            </a:br>
            <a:r>
              <a:rPr lang="en-US" sz="3200" dirty="0" smtClean="0">
                <a:solidFill>
                  <a:schemeClr val="accent1">
                    <a:lumMod val="75000"/>
                  </a:schemeClr>
                </a:solidFill>
              </a:rPr>
              <a:t/>
            </a:r>
            <a:br>
              <a:rPr lang="en-US" sz="3200" dirty="0" smtClean="0">
                <a:solidFill>
                  <a:schemeClr val="accent1">
                    <a:lumMod val="75000"/>
                  </a:schemeClr>
                </a:solidFill>
              </a:rPr>
            </a:br>
            <a:endParaRPr lang="en-US" sz="3200" dirty="0" smtClean="0">
              <a:solidFill>
                <a:schemeClr val="accent1">
                  <a:lumMod val="75000"/>
                </a:schemeClr>
              </a:solidFill>
            </a:endParaRPr>
          </a:p>
          <a:p>
            <a:endParaRPr lang="en-US" sz="3200" dirty="0" smtClean="0">
              <a:solidFill>
                <a:schemeClr val="accent1">
                  <a:lumMod val="75000"/>
                </a:schemeClr>
              </a:solidFill>
            </a:endParaRPr>
          </a:p>
        </p:txBody>
      </p:sp>
      <p:sp>
        <p:nvSpPr>
          <p:cNvPr id="5" name="Rectangle 4"/>
          <p:cNvSpPr/>
          <p:nvPr/>
        </p:nvSpPr>
        <p:spPr>
          <a:xfrm>
            <a:off x="0" y="268287"/>
            <a:ext cx="12192000" cy="811213"/>
          </a:xfrm>
          <a:prstGeom prst="rect">
            <a:avLst/>
          </a:prstGeom>
          <a:solidFill>
            <a:srgbClr val="EAF4FC"/>
          </a:solidFill>
          <a:ln>
            <a:solidFill>
              <a:srgbClr val="EAF4F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p:cNvSpPr txBox="1">
            <a:spLocks/>
          </p:cNvSpPr>
          <p:nvPr/>
        </p:nvSpPr>
        <p:spPr>
          <a:xfrm>
            <a:off x="965200" y="11111"/>
            <a:ext cx="10515600" cy="1325563"/>
          </a:xfrm>
          <a:prstGeom prst="rect">
            <a:avLst/>
          </a:prstGeom>
          <a:no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solidFill>
                  <a:srgbClr val="084184"/>
                </a:solidFill>
                <a:latin typeface="C4 Text" charset="0"/>
                <a:ea typeface="C4 Text" charset="0"/>
                <a:cs typeface="C4 Text" charset="0"/>
              </a:rPr>
              <a:t>TV Ratings &amp; The Ad Market</a:t>
            </a:r>
            <a:endParaRPr lang="en-US" dirty="0">
              <a:solidFill>
                <a:srgbClr val="084184"/>
              </a:solidFill>
              <a:latin typeface="C4 Text" charset="0"/>
              <a:ea typeface="C4 Text" charset="0"/>
              <a:cs typeface="C4 Text" charset="0"/>
            </a:endParaRPr>
          </a:p>
        </p:txBody>
      </p:sp>
      <p:pic>
        <p:nvPicPr>
          <p:cNvPr id="6" name="Picture 5"/>
          <p:cNvPicPr>
            <a:picLocks noChangeAspect="1"/>
          </p:cNvPicPr>
          <p:nvPr/>
        </p:nvPicPr>
        <p:blipFill>
          <a:blip r:embed="rId3"/>
          <a:stretch>
            <a:fillRect/>
          </a:stretch>
        </p:blipFill>
        <p:spPr>
          <a:xfrm>
            <a:off x="10119360" y="5778500"/>
            <a:ext cx="2072640" cy="1079500"/>
          </a:xfrm>
          <a:prstGeom prst="rect">
            <a:avLst/>
          </a:prstGeom>
        </p:spPr>
      </p:pic>
    </p:spTree>
    <p:extLst>
      <p:ext uri="{BB962C8B-B14F-4D97-AF65-F5344CB8AC3E}">
        <p14:creationId xmlns:p14="http://schemas.microsoft.com/office/powerpoint/2010/main" val="98092927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59277"/>
            <a:ext cx="12192000" cy="811213"/>
          </a:xfrm>
          <a:prstGeom prst="rect">
            <a:avLst/>
          </a:prstGeom>
          <a:solidFill>
            <a:srgbClr val="EAF4FC"/>
          </a:solidFill>
          <a:ln>
            <a:solidFill>
              <a:srgbClr val="EAF4F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588010" y="-116523"/>
            <a:ext cx="11463782" cy="1325563"/>
          </a:xfrm>
          <a:prstGeom prst="rect">
            <a:avLst/>
          </a:prstGeom>
          <a:no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solidFill>
                  <a:srgbClr val="084184"/>
                </a:solidFill>
                <a:latin typeface="C4 Text" charset="0"/>
                <a:ea typeface="C4 Text" charset="0"/>
                <a:cs typeface="C4 Text" charset="0"/>
              </a:rPr>
              <a:t>Shipping Wars, Variable Vs. Fixed Forgetting</a:t>
            </a:r>
            <a:endParaRPr lang="en-US" dirty="0">
              <a:solidFill>
                <a:srgbClr val="084184"/>
              </a:solidFill>
              <a:latin typeface="C4 Text" charset="0"/>
              <a:ea typeface="C4 Text" charset="0"/>
              <a:cs typeface="C4 Text" charset="0"/>
            </a:endParaRPr>
          </a:p>
        </p:txBody>
      </p:sp>
      <p:pic>
        <p:nvPicPr>
          <p:cNvPr id="9" name="Picture 8"/>
          <p:cNvPicPr>
            <a:picLocks noChangeAspect="1"/>
          </p:cNvPicPr>
          <p:nvPr/>
        </p:nvPicPr>
        <p:blipFill>
          <a:blip r:embed="rId3"/>
          <a:stretch>
            <a:fillRect/>
          </a:stretch>
        </p:blipFill>
        <p:spPr>
          <a:xfrm>
            <a:off x="0" y="5664200"/>
            <a:ext cx="2497698" cy="999079"/>
          </a:xfrm>
          <a:prstGeom prst="rect">
            <a:avLst/>
          </a:prstGeom>
        </p:spPr>
      </p:pic>
      <p:pic>
        <p:nvPicPr>
          <p:cNvPr id="2" name="Picture 1"/>
          <p:cNvPicPr>
            <a:picLocks noChangeAspect="1"/>
          </p:cNvPicPr>
          <p:nvPr/>
        </p:nvPicPr>
        <p:blipFill>
          <a:blip r:embed="rId4"/>
          <a:stretch>
            <a:fillRect/>
          </a:stretch>
        </p:blipFill>
        <p:spPr>
          <a:xfrm>
            <a:off x="0" y="508000"/>
            <a:ext cx="6858000" cy="5486400"/>
          </a:xfrm>
          <a:prstGeom prst="rect">
            <a:avLst/>
          </a:prstGeom>
        </p:spPr>
      </p:pic>
      <p:pic>
        <p:nvPicPr>
          <p:cNvPr id="6" name="Picture 5"/>
          <p:cNvPicPr>
            <a:picLocks noChangeAspect="1"/>
          </p:cNvPicPr>
          <p:nvPr/>
        </p:nvPicPr>
        <p:blipFill>
          <a:blip r:embed="rId5"/>
          <a:stretch>
            <a:fillRect/>
          </a:stretch>
        </p:blipFill>
        <p:spPr>
          <a:xfrm>
            <a:off x="6108700" y="869950"/>
            <a:ext cx="6083300" cy="4991100"/>
          </a:xfrm>
          <a:prstGeom prst="rect">
            <a:avLst/>
          </a:prstGeom>
        </p:spPr>
      </p:pic>
      <p:sp>
        <p:nvSpPr>
          <p:cNvPr id="7" name="TextBox 6"/>
          <p:cNvSpPr txBox="1"/>
          <p:nvPr/>
        </p:nvSpPr>
        <p:spPr>
          <a:xfrm>
            <a:off x="1066800" y="4038600"/>
            <a:ext cx="1958293" cy="646331"/>
          </a:xfrm>
          <a:prstGeom prst="rect">
            <a:avLst/>
          </a:prstGeom>
          <a:noFill/>
        </p:spPr>
        <p:txBody>
          <a:bodyPr wrap="none" rtlCol="0">
            <a:spAutoFit/>
          </a:bodyPr>
          <a:lstStyle/>
          <a:p>
            <a:r>
              <a:rPr lang="en-US" dirty="0" smtClean="0">
                <a:solidFill>
                  <a:srgbClr val="0B205A"/>
                </a:solidFill>
                <a:latin typeface="C4 Text" charset="0"/>
                <a:ea typeface="C4 Text" charset="0"/>
                <a:cs typeface="C4 Text" charset="0"/>
              </a:rPr>
              <a:t>Variable Forgetting</a:t>
            </a:r>
          </a:p>
          <a:p>
            <a:r>
              <a:rPr lang="en-US" dirty="0" smtClean="0">
                <a:solidFill>
                  <a:srgbClr val="0B205A"/>
                </a:solidFill>
                <a:latin typeface="C4 Text" charset="0"/>
                <a:ea typeface="C4 Text" charset="0"/>
                <a:cs typeface="C4 Text" charset="0"/>
              </a:rPr>
              <a:t>MAPE*: 42%</a:t>
            </a:r>
            <a:endParaRPr lang="en-US" dirty="0">
              <a:solidFill>
                <a:srgbClr val="0B205A"/>
              </a:solidFill>
              <a:latin typeface="C4 Text" charset="0"/>
              <a:ea typeface="C4 Text" charset="0"/>
              <a:cs typeface="C4 Text" charset="0"/>
            </a:endParaRPr>
          </a:p>
        </p:txBody>
      </p:sp>
      <p:sp>
        <p:nvSpPr>
          <p:cNvPr id="10" name="TextBox 9"/>
          <p:cNvSpPr txBox="1"/>
          <p:nvPr/>
        </p:nvSpPr>
        <p:spPr>
          <a:xfrm>
            <a:off x="2705100" y="6235700"/>
            <a:ext cx="4133889" cy="369332"/>
          </a:xfrm>
          <a:prstGeom prst="rect">
            <a:avLst/>
          </a:prstGeom>
          <a:noFill/>
        </p:spPr>
        <p:txBody>
          <a:bodyPr wrap="none" rtlCol="0">
            <a:spAutoFit/>
          </a:bodyPr>
          <a:lstStyle/>
          <a:p>
            <a:r>
              <a:rPr lang="en-US" dirty="0" smtClean="0">
                <a:solidFill>
                  <a:srgbClr val="0B205A"/>
                </a:solidFill>
                <a:latin typeface="C4 Text" charset="0"/>
                <a:ea typeface="C4 Text" charset="0"/>
                <a:cs typeface="C4 Text" charset="0"/>
              </a:rPr>
              <a:t>*MAPE = Mean Absolute Percentage Error</a:t>
            </a:r>
            <a:endParaRPr lang="en-US" dirty="0">
              <a:solidFill>
                <a:srgbClr val="0B205A"/>
              </a:solidFill>
              <a:latin typeface="C4 Text" charset="0"/>
              <a:ea typeface="C4 Text" charset="0"/>
              <a:cs typeface="C4 Text" charset="0"/>
            </a:endParaRPr>
          </a:p>
        </p:txBody>
      </p:sp>
      <p:sp>
        <p:nvSpPr>
          <p:cNvPr id="11" name="TextBox 10"/>
          <p:cNvSpPr txBox="1"/>
          <p:nvPr/>
        </p:nvSpPr>
        <p:spPr>
          <a:xfrm>
            <a:off x="7188200" y="4089400"/>
            <a:ext cx="1684435" cy="646331"/>
          </a:xfrm>
          <a:prstGeom prst="rect">
            <a:avLst/>
          </a:prstGeom>
          <a:noFill/>
        </p:spPr>
        <p:txBody>
          <a:bodyPr wrap="none" rtlCol="0">
            <a:spAutoFit/>
          </a:bodyPr>
          <a:lstStyle/>
          <a:p>
            <a:r>
              <a:rPr lang="en-US" dirty="0" smtClean="0">
                <a:solidFill>
                  <a:srgbClr val="0B205A"/>
                </a:solidFill>
                <a:latin typeface="C4 Text" charset="0"/>
                <a:ea typeface="C4 Text" charset="0"/>
                <a:cs typeface="C4 Text" charset="0"/>
              </a:rPr>
              <a:t>Fixed Forgetting</a:t>
            </a:r>
          </a:p>
          <a:p>
            <a:r>
              <a:rPr lang="en-US" dirty="0" smtClean="0">
                <a:solidFill>
                  <a:srgbClr val="0B205A"/>
                </a:solidFill>
                <a:latin typeface="C4 Text" charset="0"/>
                <a:ea typeface="C4 Text" charset="0"/>
                <a:cs typeface="C4 Text" charset="0"/>
              </a:rPr>
              <a:t>MAPE*: 62%</a:t>
            </a:r>
            <a:endParaRPr lang="en-US" dirty="0">
              <a:solidFill>
                <a:srgbClr val="0B205A"/>
              </a:solidFill>
              <a:latin typeface="C4 Text" charset="0"/>
              <a:ea typeface="C4 Text" charset="0"/>
              <a:cs typeface="C4 Text" charset="0"/>
            </a:endParaRPr>
          </a:p>
        </p:txBody>
      </p:sp>
      <p:pic>
        <p:nvPicPr>
          <p:cNvPr id="12" name="Picture 11"/>
          <p:cNvPicPr>
            <a:picLocks noChangeAspect="1"/>
          </p:cNvPicPr>
          <p:nvPr/>
        </p:nvPicPr>
        <p:blipFill>
          <a:blip r:embed="rId6">
            <a:clrChange>
              <a:clrFrom>
                <a:srgbClr val="FFFFFF"/>
              </a:clrFrom>
              <a:clrTo>
                <a:srgbClr val="FFFFFF">
                  <a:alpha val="0"/>
                </a:srgbClr>
              </a:clrTo>
            </a:clrChange>
          </a:blip>
          <a:stretch>
            <a:fillRect/>
          </a:stretch>
        </p:blipFill>
        <p:spPr>
          <a:xfrm>
            <a:off x="10119360" y="5778500"/>
            <a:ext cx="2072640" cy="1079500"/>
          </a:xfrm>
          <a:prstGeom prst="rect">
            <a:avLst/>
          </a:prstGeom>
        </p:spPr>
      </p:pic>
    </p:spTree>
    <p:extLst>
      <p:ext uri="{BB962C8B-B14F-4D97-AF65-F5344CB8AC3E}">
        <p14:creationId xmlns:p14="http://schemas.microsoft.com/office/powerpoint/2010/main" val="121783967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59277"/>
            <a:ext cx="12192000" cy="811213"/>
          </a:xfrm>
          <a:prstGeom prst="rect">
            <a:avLst/>
          </a:prstGeom>
          <a:solidFill>
            <a:srgbClr val="EAF4FC"/>
          </a:solidFill>
          <a:ln>
            <a:solidFill>
              <a:srgbClr val="EAF4F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588010" y="-116523"/>
            <a:ext cx="11463782" cy="1325563"/>
          </a:xfrm>
          <a:prstGeom prst="rect">
            <a:avLst/>
          </a:prstGeom>
          <a:no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solidFill>
                  <a:srgbClr val="084184"/>
                </a:solidFill>
                <a:latin typeface="C4 Text" charset="0"/>
                <a:ea typeface="C4 Text" charset="0"/>
                <a:cs typeface="C4 Text" charset="0"/>
              </a:rPr>
              <a:t>Detecting Changes in Ratings: Gordon Ramsay</a:t>
            </a:r>
            <a:endParaRPr lang="en-US" dirty="0">
              <a:solidFill>
                <a:srgbClr val="084184"/>
              </a:solidFill>
              <a:latin typeface="C4 Text" charset="0"/>
              <a:ea typeface="C4 Text" charset="0"/>
              <a:cs typeface="C4 Text" charset="0"/>
            </a:endParaRPr>
          </a:p>
        </p:txBody>
      </p:sp>
      <p:pic>
        <p:nvPicPr>
          <p:cNvPr id="9" name="Picture 8"/>
          <p:cNvPicPr>
            <a:picLocks noChangeAspect="1"/>
          </p:cNvPicPr>
          <p:nvPr/>
        </p:nvPicPr>
        <p:blipFill>
          <a:blip r:embed="rId3"/>
          <a:stretch>
            <a:fillRect/>
          </a:stretch>
        </p:blipFill>
        <p:spPr>
          <a:xfrm>
            <a:off x="463307" y="5740400"/>
            <a:ext cx="2497698" cy="999079"/>
          </a:xfrm>
          <a:prstGeom prst="rect">
            <a:avLst/>
          </a:prstGeom>
        </p:spPr>
      </p:pic>
      <p:pic>
        <p:nvPicPr>
          <p:cNvPr id="7" name="Picture 6"/>
          <p:cNvPicPr>
            <a:picLocks noChangeAspect="1"/>
          </p:cNvPicPr>
          <p:nvPr/>
        </p:nvPicPr>
        <p:blipFill>
          <a:blip r:embed="rId4"/>
          <a:stretch>
            <a:fillRect/>
          </a:stretch>
        </p:blipFill>
        <p:spPr>
          <a:xfrm>
            <a:off x="0" y="482600"/>
            <a:ext cx="6858000" cy="5486400"/>
          </a:xfrm>
          <a:prstGeom prst="rect">
            <a:avLst/>
          </a:prstGeom>
        </p:spPr>
      </p:pic>
      <p:pic>
        <p:nvPicPr>
          <p:cNvPr id="10" name="Picture 9"/>
          <p:cNvPicPr>
            <a:picLocks noChangeAspect="1"/>
          </p:cNvPicPr>
          <p:nvPr/>
        </p:nvPicPr>
        <p:blipFill>
          <a:blip r:embed="rId5"/>
          <a:stretch>
            <a:fillRect/>
          </a:stretch>
        </p:blipFill>
        <p:spPr>
          <a:xfrm>
            <a:off x="5905500" y="508000"/>
            <a:ext cx="6858000" cy="5486400"/>
          </a:xfrm>
          <a:prstGeom prst="rect">
            <a:avLst/>
          </a:prstGeom>
        </p:spPr>
      </p:pic>
      <p:pic>
        <p:nvPicPr>
          <p:cNvPr id="8" name="Picture 7"/>
          <p:cNvPicPr>
            <a:picLocks noChangeAspect="1"/>
          </p:cNvPicPr>
          <p:nvPr/>
        </p:nvPicPr>
        <p:blipFill>
          <a:blip r:embed="rId6">
            <a:clrChange>
              <a:clrFrom>
                <a:srgbClr val="FFFFFF"/>
              </a:clrFrom>
              <a:clrTo>
                <a:srgbClr val="FFFFFF">
                  <a:alpha val="0"/>
                </a:srgbClr>
              </a:clrTo>
            </a:clrChange>
          </a:blip>
          <a:stretch>
            <a:fillRect/>
          </a:stretch>
        </p:blipFill>
        <p:spPr>
          <a:xfrm>
            <a:off x="10119360" y="5778500"/>
            <a:ext cx="2072640" cy="1079500"/>
          </a:xfrm>
          <a:prstGeom prst="rect">
            <a:avLst/>
          </a:prstGeom>
        </p:spPr>
      </p:pic>
    </p:spTree>
    <p:extLst>
      <p:ext uri="{BB962C8B-B14F-4D97-AF65-F5344CB8AC3E}">
        <p14:creationId xmlns:p14="http://schemas.microsoft.com/office/powerpoint/2010/main" val="60933758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59277"/>
            <a:ext cx="12192000" cy="811213"/>
          </a:xfrm>
          <a:prstGeom prst="rect">
            <a:avLst/>
          </a:prstGeom>
          <a:solidFill>
            <a:srgbClr val="EAF4FC"/>
          </a:solidFill>
          <a:ln>
            <a:solidFill>
              <a:srgbClr val="EAF4F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çç</a:t>
            </a:r>
            <a:endParaRPr lang="en-US" dirty="0"/>
          </a:p>
        </p:txBody>
      </p:sp>
      <p:sp>
        <p:nvSpPr>
          <p:cNvPr id="5" name="Title 1"/>
          <p:cNvSpPr txBox="1">
            <a:spLocks/>
          </p:cNvSpPr>
          <p:nvPr/>
        </p:nvSpPr>
        <p:spPr>
          <a:xfrm>
            <a:off x="588010" y="-116523"/>
            <a:ext cx="11463782" cy="1325563"/>
          </a:xfrm>
          <a:prstGeom prst="rect">
            <a:avLst/>
          </a:prstGeom>
          <a:no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solidFill>
                  <a:srgbClr val="084184"/>
                </a:solidFill>
                <a:latin typeface="C4 Text" charset="0"/>
                <a:ea typeface="C4 Text" charset="0"/>
                <a:cs typeface="C4 Text" charset="0"/>
              </a:rPr>
              <a:t>Gordon Ramsay, Variable Vs. Fixed Forgetting</a:t>
            </a:r>
            <a:endParaRPr lang="en-US" dirty="0">
              <a:solidFill>
                <a:srgbClr val="084184"/>
              </a:solidFill>
              <a:latin typeface="C4 Text" charset="0"/>
              <a:ea typeface="C4 Text" charset="0"/>
              <a:cs typeface="C4 Text" charset="0"/>
            </a:endParaRPr>
          </a:p>
        </p:txBody>
      </p:sp>
      <p:pic>
        <p:nvPicPr>
          <p:cNvPr id="9" name="Picture 8"/>
          <p:cNvPicPr>
            <a:picLocks noChangeAspect="1"/>
          </p:cNvPicPr>
          <p:nvPr/>
        </p:nvPicPr>
        <p:blipFill>
          <a:blip r:embed="rId3"/>
          <a:stretch>
            <a:fillRect/>
          </a:stretch>
        </p:blipFill>
        <p:spPr>
          <a:xfrm>
            <a:off x="0" y="5664200"/>
            <a:ext cx="2497698" cy="999079"/>
          </a:xfrm>
          <a:prstGeom prst="rect">
            <a:avLst/>
          </a:prstGeom>
        </p:spPr>
      </p:pic>
      <p:sp>
        <p:nvSpPr>
          <p:cNvPr id="10" name="TextBox 9"/>
          <p:cNvSpPr txBox="1"/>
          <p:nvPr/>
        </p:nvSpPr>
        <p:spPr>
          <a:xfrm>
            <a:off x="2705100" y="6235700"/>
            <a:ext cx="4133889" cy="369332"/>
          </a:xfrm>
          <a:prstGeom prst="rect">
            <a:avLst/>
          </a:prstGeom>
          <a:noFill/>
        </p:spPr>
        <p:txBody>
          <a:bodyPr wrap="none" rtlCol="0">
            <a:spAutoFit/>
          </a:bodyPr>
          <a:lstStyle/>
          <a:p>
            <a:r>
              <a:rPr lang="en-US" dirty="0" smtClean="0">
                <a:solidFill>
                  <a:srgbClr val="0B205A"/>
                </a:solidFill>
                <a:latin typeface="C4 Text" charset="0"/>
                <a:ea typeface="C4 Text" charset="0"/>
                <a:cs typeface="C4 Text" charset="0"/>
              </a:rPr>
              <a:t>*MAPE = Mean Absolute Percentage Error</a:t>
            </a:r>
            <a:endParaRPr lang="en-US" dirty="0">
              <a:solidFill>
                <a:srgbClr val="0B205A"/>
              </a:solidFill>
              <a:latin typeface="C4 Text" charset="0"/>
              <a:ea typeface="C4 Text" charset="0"/>
              <a:cs typeface="C4 Text" charset="0"/>
            </a:endParaRPr>
          </a:p>
        </p:txBody>
      </p:sp>
      <p:pic>
        <p:nvPicPr>
          <p:cNvPr id="13" name="Picture 12"/>
          <p:cNvPicPr>
            <a:picLocks noChangeAspect="1"/>
          </p:cNvPicPr>
          <p:nvPr/>
        </p:nvPicPr>
        <p:blipFill>
          <a:blip r:embed="rId4"/>
          <a:stretch>
            <a:fillRect/>
          </a:stretch>
        </p:blipFill>
        <p:spPr>
          <a:xfrm>
            <a:off x="0" y="508000"/>
            <a:ext cx="6858000" cy="5486400"/>
          </a:xfrm>
          <a:prstGeom prst="rect">
            <a:avLst/>
          </a:prstGeom>
        </p:spPr>
      </p:pic>
      <p:sp>
        <p:nvSpPr>
          <p:cNvPr id="14" name="TextBox 13"/>
          <p:cNvSpPr txBox="1"/>
          <p:nvPr/>
        </p:nvSpPr>
        <p:spPr>
          <a:xfrm>
            <a:off x="1054100" y="3911600"/>
            <a:ext cx="1958293" cy="646331"/>
          </a:xfrm>
          <a:prstGeom prst="rect">
            <a:avLst/>
          </a:prstGeom>
          <a:noFill/>
        </p:spPr>
        <p:txBody>
          <a:bodyPr wrap="none" rtlCol="0">
            <a:spAutoFit/>
          </a:bodyPr>
          <a:lstStyle/>
          <a:p>
            <a:r>
              <a:rPr lang="en-US" dirty="0" smtClean="0">
                <a:solidFill>
                  <a:srgbClr val="0B205A"/>
                </a:solidFill>
                <a:latin typeface="C4 Text" charset="0"/>
                <a:ea typeface="C4 Text" charset="0"/>
                <a:cs typeface="C4 Text" charset="0"/>
              </a:rPr>
              <a:t>Variable Forgetting</a:t>
            </a:r>
          </a:p>
          <a:p>
            <a:r>
              <a:rPr lang="en-US" dirty="0" smtClean="0">
                <a:solidFill>
                  <a:srgbClr val="0B205A"/>
                </a:solidFill>
                <a:latin typeface="C4 Text" charset="0"/>
                <a:ea typeface="C4 Text" charset="0"/>
                <a:cs typeface="C4 Text" charset="0"/>
              </a:rPr>
              <a:t>MAPE*: 21%</a:t>
            </a:r>
            <a:endParaRPr lang="en-US" dirty="0">
              <a:solidFill>
                <a:srgbClr val="0B205A"/>
              </a:solidFill>
              <a:latin typeface="C4 Text" charset="0"/>
              <a:ea typeface="C4 Text" charset="0"/>
              <a:cs typeface="C4 Text" charset="0"/>
            </a:endParaRPr>
          </a:p>
        </p:txBody>
      </p:sp>
      <p:pic>
        <p:nvPicPr>
          <p:cNvPr id="15" name="Picture 14"/>
          <p:cNvPicPr>
            <a:picLocks noChangeAspect="1"/>
          </p:cNvPicPr>
          <p:nvPr/>
        </p:nvPicPr>
        <p:blipFill>
          <a:blip r:embed="rId5"/>
          <a:stretch>
            <a:fillRect/>
          </a:stretch>
        </p:blipFill>
        <p:spPr>
          <a:xfrm>
            <a:off x="6121400" y="889000"/>
            <a:ext cx="6172200" cy="5080000"/>
          </a:xfrm>
          <a:prstGeom prst="rect">
            <a:avLst/>
          </a:prstGeom>
        </p:spPr>
      </p:pic>
      <p:sp>
        <p:nvSpPr>
          <p:cNvPr id="16" name="TextBox 15"/>
          <p:cNvSpPr txBox="1"/>
          <p:nvPr/>
        </p:nvSpPr>
        <p:spPr>
          <a:xfrm>
            <a:off x="7061200" y="3937000"/>
            <a:ext cx="1684435" cy="646331"/>
          </a:xfrm>
          <a:prstGeom prst="rect">
            <a:avLst/>
          </a:prstGeom>
          <a:noFill/>
        </p:spPr>
        <p:txBody>
          <a:bodyPr wrap="none" rtlCol="0">
            <a:spAutoFit/>
          </a:bodyPr>
          <a:lstStyle/>
          <a:p>
            <a:r>
              <a:rPr lang="en-US" dirty="0" smtClean="0">
                <a:solidFill>
                  <a:srgbClr val="0B205A"/>
                </a:solidFill>
                <a:latin typeface="C4 Text" charset="0"/>
                <a:ea typeface="C4 Text" charset="0"/>
                <a:cs typeface="C4 Text" charset="0"/>
              </a:rPr>
              <a:t>Fixed Forgetting</a:t>
            </a:r>
          </a:p>
          <a:p>
            <a:r>
              <a:rPr lang="en-US" dirty="0" smtClean="0">
                <a:solidFill>
                  <a:srgbClr val="0B205A"/>
                </a:solidFill>
                <a:latin typeface="C4 Text" charset="0"/>
                <a:ea typeface="C4 Text" charset="0"/>
                <a:cs typeface="C4 Text" charset="0"/>
              </a:rPr>
              <a:t>MAPE*: 23%</a:t>
            </a:r>
            <a:endParaRPr lang="en-US" dirty="0">
              <a:solidFill>
                <a:srgbClr val="0B205A"/>
              </a:solidFill>
              <a:latin typeface="C4 Text" charset="0"/>
              <a:ea typeface="C4 Text" charset="0"/>
              <a:cs typeface="C4 Text" charset="0"/>
            </a:endParaRPr>
          </a:p>
        </p:txBody>
      </p:sp>
      <p:pic>
        <p:nvPicPr>
          <p:cNvPr id="11" name="Picture 10"/>
          <p:cNvPicPr>
            <a:picLocks noChangeAspect="1"/>
          </p:cNvPicPr>
          <p:nvPr/>
        </p:nvPicPr>
        <p:blipFill>
          <a:blip r:embed="rId6">
            <a:clrChange>
              <a:clrFrom>
                <a:srgbClr val="FFFFFF"/>
              </a:clrFrom>
              <a:clrTo>
                <a:srgbClr val="FFFFFF">
                  <a:alpha val="0"/>
                </a:srgbClr>
              </a:clrTo>
            </a:clrChange>
          </a:blip>
          <a:stretch>
            <a:fillRect/>
          </a:stretch>
        </p:blipFill>
        <p:spPr>
          <a:xfrm>
            <a:off x="10119360" y="5778500"/>
            <a:ext cx="2072640" cy="1079500"/>
          </a:xfrm>
          <a:prstGeom prst="rect">
            <a:avLst/>
          </a:prstGeom>
        </p:spPr>
      </p:pic>
    </p:spTree>
    <p:extLst>
      <p:ext uri="{BB962C8B-B14F-4D97-AF65-F5344CB8AC3E}">
        <p14:creationId xmlns:p14="http://schemas.microsoft.com/office/powerpoint/2010/main" val="127934472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59277"/>
            <a:ext cx="12192000" cy="811213"/>
          </a:xfrm>
          <a:prstGeom prst="rect">
            <a:avLst/>
          </a:prstGeom>
          <a:solidFill>
            <a:srgbClr val="EAF4FC"/>
          </a:solidFill>
          <a:ln>
            <a:solidFill>
              <a:srgbClr val="EAF4F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1"/>
          <p:cNvSpPr txBox="1">
            <a:spLocks/>
          </p:cNvSpPr>
          <p:nvPr/>
        </p:nvSpPr>
        <p:spPr>
          <a:xfrm>
            <a:off x="588010" y="-116523"/>
            <a:ext cx="11463782" cy="1325563"/>
          </a:xfrm>
          <a:prstGeom prst="rect">
            <a:avLst/>
          </a:prstGeom>
          <a:no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solidFill>
                  <a:srgbClr val="084184"/>
                </a:solidFill>
                <a:latin typeface="C4 Text" charset="0"/>
                <a:ea typeface="C4 Text" charset="0"/>
                <a:cs typeface="C4 Text" charset="0"/>
              </a:rPr>
              <a:t>References</a:t>
            </a:r>
            <a:endParaRPr lang="en-US" dirty="0">
              <a:solidFill>
                <a:srgbClr val="084184"/>
              </a:solidFill>
              <a:latin typeface="C4 Text" charset="0"/>
              <a:ea typeface="C4 Text" charset="0"/>
              <a:cs typeface="C4 Text" charset="0"/>
            </a:endParaRPr>
          </a:p>
        </p:txBody>
      </p:sp>
      <p:sp>
        <p:nvSpPr>
          <p:cNvPr id="7" name="TextBox 6"/>
          <p:cNvSpPr txBox="1"/>
          <p:nvPr/>
        </p:nvSpPr>
        <p:spPr>
          <a:xfrm>
            <a:off x="698500" y="1447800"/>
            <a:ext cx="11142922" cy="2308324"/>
          </a:xfrm>
          <a:prstGeom prst="rect">
            <a:avLst/>
          </a:prstGeom>
          <a:noFill/>
        </p:spPr>
        <p:txBody>
          <a:bodyPr wrap="none" rtlCol="0">
            <a:spAutoFit/>
          </a:bodyPr>
          <a:lstStyle/>
          <a:p>
            <a:r>
              <a:rPr lang="en-US" dirty="0" err="1" smtClean="0"/>
              <a:t>Gustaffson</a:t>
            </a:r>
            <a:r>
              <a:rPr lang="en-US" dirty="0" smtClean="0"/>
              <a:t>, </a:t>
            </a:r>
            <a:r>
              <a:rPr lang="en-US" dirty="0" err="1" smtClean="0"/>
              <a:t>Smidl</a:t>
            </a:r>
            <a:r>
              <a:rPr lang="en-US" dirty="0"/>
              <a:t>; BAYESIAN ESTIMATION OF FORGETTING FACTOR IN ADAPTIVE FILTERING AND CHANGE DETECTION</a:t>
            </a:r>
            <a:endParaRPr lang="en-US" dirty="0" smtClean="0"/>
          </a:p>
          <a:p>
            <a:endParaRPr lang="en-US" dirty="0"/>
          </a:p>
          <a:p>
            <a:r>
              <a:rPr lang="en-US" dirty="0" smtClean="0"/>
              <a:t>R</a:t>
            </a:r>
            <a:r>
              <a:rPr lang="en-US" dirty="0"/>
              <a:t>. </a:t>
            </a:r>
            <a:r>
              <a:rPr lang="en-US" dirty="0" err="1" smtClean="0"/>
              <a:t>Kulhavy</a:t>
            </a:r>
            <a:r>
              <a:rPr lang="en-US" dirty="0" smtClean="0"/>
              <a:t>; </a:t>
            </a:r>
            <a:r>
              <a:rPr lang="en-US" dirty="0"/>
              <a:t>ON DUALITY OF EXPONENTIAL AND LINEAR </a:t>
            </a:r>
            <a:r>
              <a:rPr lang="en-US" dirty="0" smtClean="0"/>
              <a:t>FORGETTING</a:t>
            </a:r>
          </a:p>
          <a:p>
            <a:endParaRPr lang="en-US" dirty="0" smtClean="0"/>
          </a:p>
          <a:p>
            <a:r>
              <a:rPr lang="en-US" dirty="0" smtClean="0"/>
              <a:t>M. </a:t>
            </a:r>
            <a:r>
              <a:rPr lang="en-US" dirty="0" err="1" smtClean="0"/>
              <a:t>Karny</a:t>
            </a:r>
            <a:r>
              <a:rPr lang="en-US" dirty="0" smtClean="0"/>
              <a:t>; </a:t>
            </a:r>
            <a:r>
              <a:rPr lang="en-US" b="1" dirty="0">
                <a:hlinkClick r:id="rId2"/>
              </a:rPr>
              <a:t>Approximate </a:t>
            </a:r>
            <a:r>
              <a:rPr lang="en-US" dirty="0">
                <a:hlinkClick r:id="rId2"/>
              </a:rPr>
              <a:t>Bayesian </a:t>
            </a:r>
            <a:r>
              <a:rPr lang="en-US" b="1" dirty="0">
                <a:hlinkClick r:id="rId2"/>
              </a:rPr>
              <a:t>recursive </a:t>
            </a:r>
            <a:r>
              <a:rPr lang="en-US" dirty="0" smtClean="0">
                <a:hlinkClick r:id="rId2"/>
              </a:rPr>
              <a:t>estimation</a:t>
            </a:r>
            <a:endParaRPr lang="en-US" dirty="0"/>
          </a:p>
          <a:p>
            <a:endParaRPr lang="en-US" dirty="0"/>
          </a:p>
          <a:p>
            <a:r>
              <a:rPr lang="en-US" dirty="0" smtClean="0"/>
              <a:t>P. Danaher; </a:t>
            </a:r>
            <a:r>
              <a:rPr lang="en-US" dirty="0">
                <a:solidFill>
                  <a:srgbClr val="084184"/>
                </a:solidFill>
                <a:hlinkClick r:id="rId3"/>
              </a:rPr>
              <a:t>Forecasting television </a:t>
            </a:r>
            <a:r>
              <a:rPr lang="en-US" b="1" dirty="0">
                <a:solidFill>
                  <a:srgbClr val="084184"/>
                </a:solidFill>
                <a:hlinkClick r:id="rId3"/>
              </a:rPr>
              <a:t>ratings</a:t>
            </a:r>
            <a:endParaRPr lang="en-US" dirty="0">
              <a:solidFill>
                <a:srgbClr val="084184"/>
              </a:solidFill>
            </a:endParaRPr>
          </a:p>
          <a:p>
            <a:endParaRPr lang="en-US" dirty="0"/>
          </a:p>
        </p:txBody>
      </p:sp>
    </p:spTree>
    <p:extLst>
      <p:ext uri="{BB962C8B-B14F-4D97-AF65-F5344CB8AC3E}">
        <p14:creationId xmlns:p14="http://schemas.microsoft.com/office/powerpoint/2010/main" val="178642128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268287"/>
            <a:ext cx="12192000" cy="811213"/>
          </a:xfrm>
          <a:prstGeom prst="rect">
            <a:avLst/>
          </a:prstGeom>
          <a:solidFill>
            <a:srgbClr val="EAF4FC"/>
          </a:solidFill>
          <a:ln>
            <a:solidFill>
              <a:srgbClr val="EAF4F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Content Placeholder 3"/>
          <p:cNvGraphicFramePr>
            <a:graphicFrameLocks noGrp="1"/>
          </p:cNvGraphicFramePr>
          <p:nvPr>
            <p:ph idx="1"/>
            <p:extLst/>
          </p:nvPr>
        </p:nvGraphicFramePr>
        <p:xfrm>
          <a:off x="-2265948" y="1392487"/>
          <a:ext cx="13936580" cy="486393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Rounded Rectangle 5"/>
          <p:cNvSpPr/>
          <p:nvPr/>
        </p:nvSpPr>
        <p:spPr>
          <a:xfrm>
            <a:off x="7760369" y="1016000"/>
            <a:ext cx="3588084" cy="5842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t>Monday: </a:t>
            </a:r>
            <a:br>
              <a:rPr lang="en-US" dirty="0" smtClean="0"/>
            </a:br>
            <a:r>
              <a:rPr lang="en-US" u="sng" dirty="0" smtClean="0"/>
              <a:t>Location, Location, Location</a:t>
            </a:r>
            <a:r>
              <a:rPr lang="en-US" dirty="0" smtClean="0"/>
              <a:t/>
            </a:r>
            <a:br>
              <a:rPr lang="en-US" dirty="0" smtClean="0"/>
            </a:br>
            <a:r>
              <a:rPr lang="en-US" dirty="0" smtClean="0">
                <a:solidFill>
                  <a:schemeClr val="bg1"/>
                </a:solidFill>
              </a:rPr>
              <a:t>ABC1 TVRs: 2.3 = </a:t>
            </a:r>
            <a:r>
              <a:rPr lang="en-US" dirty="0" smtClean="0">
                <a:solidFill>
                  <a:srgbClr val="53D033"/>
                </a:solidFill>
              </a:rPr>
              <a:t>£115k</a:t>
            </a:r>
          </a:p>
          <a:p>
            <a:r>
              <a:rPr lang="en-US" dirty="0" smtClean="0">
                <a:solidFill>
                  <a:schemeClr val="bg1"/>
                </a:solidFill>
              </a:rPr>
              <a:t>Young TVRs: 0.6 = </a:t>
            </a:r>
            <a:r>
              <a:rPr lang="en-US" dirty="0" smtClean="0">
                <a:solidFill>
                  <a:srgbClr val="CA3335"/>
                </a:solidFill>
              </a:rPr>
              <a:t>£30k</a:t>
            </a:r>
            <a:endParaRPr lang="en-US" dirty="0">
              <a:solidFill>
                <a:srgbClr val="CA3335"/>
              </a:solidFill>
            </a:endParaRPr>
          </a:p>
          <a:p>
            <a:endParaRPr lang="en-US" dirty="0" smtClean="0">
              <a:solidFill>
                <a:schemeClr val="bg1"/>
              </a:solidFill>
            </a:endParaRPr>
          </a:p>
          <a:p>
            <a:endParaRPr lang="en-US" dirty="0">
              <a:solidFill>
                <a:srgbClr val="53D033"/>
              </a:solidFill>
            </a:endParaRPr>
          </a:p>
          <a:p>
            <a:r>
              <a:rPr lang="en-US" dirty="0" smtClean="0">
                <a:solidFill>
                  <a:schemeClr val="bg1"/>
                </a:solidFill>
              </a:rPr>
              <a:t>Tuesday:</a:t>
            </a:r>
          </a:p>
          <a:p>
            <a:r>
              <a:rPr lang="en-US" u="sng" dirty="0" smtClean="0">
                <a:solidFill>
                  <a:schemeClr val="bg1"/>
                </a:solidFill>
              </a:rPr>
              <a:t>The </a:t>
            </a:r>
            <a:r>
              <a:rPr lang="en-US" u="sng" dirty="0" err="1" smtClean="0">
                <a:solidFill>
                  <a:schemeClr val="bg1"/>
                </a:solidFill>
              </a:rPr>
              <a:t>Inbetweeners</a:t>
            </a:r>
            <a:endParaRPr lang="en-US" u="sng" dirty="0" smtClean="0">
              <a:solidFill>
                <a:schemeClr val="bg1"/>
              </a:solidFill>
            </a:endParaRPr>
          </a:p>
          <a:p>
            <a:r>
              <a:rPr lang="en-US" dirty="0" smtClean="0">
                <a:solidFill>
                  <a:schemeClr val="bg1"/>
                </a:solidFill>
              </a:rPr>
              <a:t>ABC1 TVRs: 0.4 = </a:t>
            </a:r>
            <a:r>
              <a:rPr lang="en-US" dirty="0" smtClean="0">
                <a:solidFill>
                  <a:srgbClr val="CA3335"/>
                </a:solidFill>
              </a:rPr>
              <a:t>£20k</a:t>
            </a:r>
          </a:p>
          <a:p>
            <a:r>
              <a:rPr lang="en-US" dirty="0">
                <a:solidFill>
                  <a:schemeClr val="bg1"/>
                </a:solidFill>
              </a:rPr>
              <a:t>Young TVRs: </a:t>
            </a:r>
            <a:r>
              <a:rPr lang="en-US" dirty="0" smtClean="0">
                <a:solidFill>
                  <a:schemeClr val="bg1"/>
                </a:solidFill>
              </a:rPr>
              <a:t>1.5= </a:t>
            </a:r>
            <a:r>
              <a:rPr lang="en-US" dirty="0" smtClean="0">
                <a:solidFill>
                  <a:srgbClr val="53D033"/>
                </a:solidFill>
              </a:rPr>
              <a:t>£75k</a:t>
            </a:r>
            <a:endParaRPr lang="en-US" dirty="0">
              <a:solidFill>
                <a:srgbClr val="53D033"/>
              </a:solidFill>
            </a:endParaRPr>
          </a:p>
          <a:p>
            <a:endParaRPr lang="en-US" dirty="0" smtClean="0">
              <a:solidFill>
                <a:srgbClr val="CA3335"/>
              </a:solidFill>
            </a:endParaRPr>
          </a:p>
          <a:p>
            <a:endParaRPr lang="en-US" dirty="0">
              <a:solidFill>
                <a:srgbClr val="CA3335"/>
              </a:solidFill>
            </a:endParaRPr>
          </a:p>
          <a:p>
            <a:r>
              <a:rPr lang="en-US" dirty="0" smtClean="0">
                <a:solidFill>
                  <a:schemeClr val="bg1"/>
                </a:solidFill>
              </a:rPr>
              <a:t>Wednesday:</a:t>
            </a:r>
            <a:r>
              <a:rPr lang="en-US" dirty="0">
                <a:solidFill>
                  <a:srgbClr val="53D033"/>
                </a:solidFill>
              </a:rPr>
              <a:t/>
            </a:r>
            <a:br>
              <a:rPr lang="en-US" dirty="0">
                <a:solidFill>
                  <a:srgbClr val="53D033"/>
                </a:solidFill>
              </a:rPr>
            </a:br>
            <a:r>
              <a:rPr lang="en-US" u="sng" dirty="0">
                <a:solidFill>
                  <a:schemeClr val="bg1"/>
                </a:solidFill>
              </a:rPr>
              <a:t>Peep Show</a:t>
            </a:r>
            <a:r>
              <a:rPr lang="en-US" dirty="0">
                <a:solidFill>
                  <a:srgbClr val="53D033"/>
                </a:solidFill>
              </a:rPr>
              <a:t/>
            </a:r>
            <a:br>
              <a:rPr lang="en-US" dirty="0">
                <a:solidFill>
                  <a:srgbClr val="53D033"/>
                </a:solidFill>
              </a:rPr>
            </a:br>
            <a:r>
              <a:rPr lang="en-US" dirty="0">
                <a:solidFill>
                  <a:schemeClr val="bg1"/>
                </a:solidFill>
              </a:rPr>
              <a:t>ABC1 TVRs: </a:t>
            </a:r>
            <a:r>
              <a:rPr lang="en-US" dirty="0" smtClean="0">
                <a:solidFill>
                  <a:schemeClr val="bg1"/>
                </a:solidFill>
              </a:rPr>
              <a:t>2.4 </a:t>
            </a:r>
            <a:r>
              <a:rPr lang="en-US" dirty="0">
                <a:solidFill>
                  <a:schemeClr val="bg1"/>
                </a:solidFill>
              </a:rPr>
              <a:t>= </a:t>
            </a:r>
            <a:r>
              <a:rPr lang="en-US" dirty="0" smtClean="0">
                <a:solidFill>
                  <a:srgbClr val="53D033"/>
                </a:solidFill>
              </a:rPr>
              <a:t>£120k</a:t>
            </a:r>
            <a:endParaRPr lang="en-US" dirty="0">
              <a:solidFill>
                <a:srgbClr val="53D033"/>
              </a:solidFill>
            </a:endParaRPr>
          </a:p>
          <a:p>
            <a:r>
              <a:rPr lang="en-US" dirty="0">
                <a:solidFill>
                  <a:schemeClr val="bg1"/>
                </a:solidFill>
              </a:rPr>
              <a:t>Young TVRs: 1.1 = </a:t>
            </a:r>
            <a:r>
              <a:rPr lang="en-US" dirty="0">
                <a:solidFill>
                  <a:srgbClr val="CA3335"/>
                </a:solidFill>
              </a:rPr>
              <a:t>£55k</a:t>
            </a:r>
          </a:p>
          <a:p>
            <a:endParaRPr lang="en-US" dirty="0" smtClean="0">
              <a:solidFill>
                <a:srgbClr val="CA3335"/>
              </a:solidFill>
            </a:endParaRPr>
          </a:p>
          <a:p>
            <a:endParaRPr lang="en-US" dirty="0">
              <a:solidFill>
                <a:srgbClr val="53D033"/>
              </a:solidFill>
            </a:endParaRPr>
          </a:p>
        </p:txBody>
      </p:sp>
      <p:sp>
        <p:nvSpPr>
          <p:cNvPr id="8" name="Down Arrow 7"/>
          <p:cNvSpPr/>
          <p:nvPr/>
        </p:nvSpPr>
        <p:spPr>
          <a:xfrm rot="16200000">
            <a:off x="6502017" y="4709774"/>
            <a:ext cx="854242" cy="1397768"/>
          </a:xfrm>
          <a:prstGeom prst="downArrow">
            <a:avLst/>
          </a:prstGeom>
          <a:solidFill>
            <a:srgbClr val="C0C9E4"/>
          </a:solidFill>
          <a:ln>
            <a:solidFill>
              <a:srgbClr val="C0C9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p:cNvSpPr txBox="1">
            <a:spLocks/>
          </p:cNvSpPr>
          <p:nvPr/>
        </p:nvSpPr>
        <p:spPr>
          <a:xfrm>
            <a:off x="965200" y="11111"/>
            <a:ext cx="10515600" cy="1325563"/>
          </a:xfrm>
          <a:prstGeom prst="rect">
            <a:avLst/>
          </a:prstGeom>
          <a:no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solidFill>
                  <a:srgbClr val="084184"/>
                </a:solidFill>
                <a:latin typeface="C4 Text" charset="0"/>
                <a:ea typeface="C4 Text" charset="0"/>
                <a:cs typeface="C4 Text" charset="0"/>
              </a:rPr>
              <a:t>TV Ratings &amp; The Ad Market</a:t>
            </a:r>
            <a:endParaRPr lang="en-US" dirty="0">
              <a:solidFill>
                <a:srgbClr val="084184"/>
              </a:solidFill>
              <a:latin typeface="C4 Text" charset="0"/>
              <a:ea typeface="C4 Text" charset="0"/>
              <a:cs typeface="C4 Text" charset="0"/>
            </a:endParaRPr>
          </a:p>
        </p:txBody>
      </p:sp>
    </p:spTree>
    <p:extLst>
      <p:ext uri="{BB962C8B-B14F-4D97-AF65-F5344CB8AC3E}">
        <p14:creationId xmlns:p14="http://schemas.microsoft.com/office/powerpoint/2010/main" val="47618469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141287"/>
            <a:ext cx="12192000" cy="811213"/>
          </a:xfrm>
          <a:prstGeom prst="rect">
            <a:avLst/>
          </a:prstGeom>
          <a:solidFill>
            <a:srgbClr val="EAF4FC"/>
          </a:solidFill>
          <a:ln>
            <a:solidFill>
              <a:srgbClr val="EAF4F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p:cNvSpPr txBox="1">
            <a:spLocks/>
          </p:cNvSpPr>
          <p:nvPr/>
        </p:nvSpPr>
        <p:spPr>
          <a:xfrm>
            <a:off x="965200" y="11111"/>
            <a:ext cx="10515600" cy="1325563"/>
          </a:xfrm>
          <a:prstGeom prst="rect">
            <a:avLst/>
          </a:prstGeom>
          <a:no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solidFill>
                  <a:srgbClr val="084184"/>
                </a:solidFill>
                <a:latin typeface="C4 Text" charset="0"/>
                <a:ea typeface="C4 Text" charset="0"/>
                <a:cs typeface="C4 Text" charset="0"/>
              </a:rPr>
              <a:t>TV Ratings: “</a:t>
            </a:r>
            <a:r>
              <a:rPr lang="en-US" dirty="0" err="1" smtClean="0">
                <a:solidFill>
                  <a:srgbClr val="084184"/>
                </a:solidFill>
                <a:latin typeface="C4 Text" charset="0"/>
                <a:ea typeface="C4 Text" charset="0"/>
                <a:cs typeface="C4 Text" charset="0"/>
              </a:rPr>
              <a:t>Youngs</a:t>
            </a:r>
            <a:r>
              <a:rPr lang="en-US" dirty="0" smtClean="0">
                <a:solidFill>
                  <a:srgbClr val="084184"/>
                </a:solidFill>
                <a:latin typeface="C4 Text" charset="0"/>
                <a:ea typeface="C4 Text" charset="0"/>
                <a:cs typeface="C4 Text" charset="0"/>
              </a:rPr>
              <a:t>” Vs. “ABC1s”</a:t>
            </a:r>
            <a:endParaRPr lang="en-US" dirty="0">
              <a:solidFill>
                <a:srgbClr val="084184"/>
              </a:solidFill>
              <a:latin typeface="C4 Text" charset="0"/>
              <a:ea typeface="C4 Text" charset="0"/>
              <a:cs typeface="C4 Text" charset="0"/>
            </a:endParaRPr>
          </a:p>
        </p:txBody>
      </p:sp>
      <p:pic>
        <p:nvPicPr>
          <p:cNvPr id="10" name="Picture 9"/>
          <p:cNvPicPr>
            <a:picLocks noChangeAspect="1"/>
          </p:cNvPicPr>
          <p:nvPr/>
        </p:nvPicPr>
        <p:blipFill>
          <a:blip r:embed="rId3"/>
          <a:stretch>
            <a:fillRect/>
          </a:stretch>
        </p:blipFill>
        <p:spPr>
          <a:xfrm>
            <a:off x="0" y="406400"/>
            <a:ext cx="12068175" cy="6858000"/>
          </a:xfrm>
          <a:prstGeom prst="rect">
            <a:avLst/>
          </a:prstGeom>
        </p:spPr>
      </p:pic>
      <p:pic>
        <p:nvPicPr>
          <p:cNvPr id="2" name="Picture 1"/>
          <p:cNvPicPr>
            <a:picLocks noChangeAspect="1"/>
          </p:cNvPicPr>
          <p:nvPr/>
        </p:nvPicPr>
        <p:blipFill>
          <a:blip r:embed="rId4"/>
          <a:stretch>
            <a:fillRect/>
          </a:stretch>
        </p:blipFill>
        <p:spPr>
          <a:xfrm>
            <a:off x="5422900" y="6553200"/>
            <a:ext cx="2984500" cy="304800"/>
          </a:xfrm>
          <a:prstGeom prst="rect">
            <a:avLst/>
          </a:prstGeom>
        </p:spPr>
      </p:pic>
      <p:pic>
        <p:nvPicPr>
          <p:cNvPr id="6" name="Picture 5"/>
          <p:cNvPicPr>
            <a:picLocks noChangeAspect="1"/>
          </p:cNvPicPr>
          <p:nvPr/>
        </p:nvPicPr>
        <p:blipFill>
          <a:blip r:embed="rId4"/>
          <a:stretch>
            <a:fillRect/>
          </a:stretch>
        </p:blipFill>
        <p:spPr>
          <a:xfrm rot="16200000">
            <a:off x="-279400" y="2935287"/>
            <a:ext cx="2984500" cy="317500"/>
          </a:xfrm>
          <a:prstGeom prst="rect">
            <a:avLst/>
          </a:prstGeom>
        </p:spPr>
      </p:pic>
      <p:pic>
        <p:nvPicPr>
          <p:cNvPr id="9" name="Picture 8"/>
          <p:cNvPicPr>
            <a:picLocks noChangeAspect="1"/>
          </p:cNvPicPr>
          <p:nvPr/>
        </p:nvPicPr>
        <p:blipFill>
          <a:blip r:embed="rId5">
            <a:clrChange>
              <a:clrFrom>
                <a:srgbClr val="FFFFFF"/>
              </a:clrFrom>
              <a:clrTo>
                <a:srgbClr val="FFFFFF">
                  <a:alpha val="0"/>
                </a:srgbClr>
              </a:clrTo>
            </a:clrChange>
          </a:blip>
          <a:stretch>
            <a:fillRect/>
          </a:stretch>
        </p:blipFill>
        <p:spPr>
          <a:xfrm>
            <a:off x="10119360" y="5778500"/>
            <a:ext cx="2072640" cy="1079500"/>
          </a:xfrm>
          <a:prstGeom prst="rect">
            <a:avLst/>
          </a:prstGeom>
        </p:spPr>
      </p:pic>
    </p:spTree>
    <p:extLst>
      <p:ext uri="{BB962C8B-B14F-4D97-AF65-F5344CB8AC3E}">
        <p14:creationId xmlns:p14="http://schemas.microsoft.com/office/powerpoint/2010/main" val="189886500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141287"/>
            <a:ext cx="12192000" cy="811213"/>
          </a:xfrm>
          <a:prstGeom prst="rect">
            <a:avLst/>
          </a:prstGeom>
          <a:solidFill>
            <a:srgbClr val="EAF4FC"/>
          </a:solidFill>
          <a:ln>
            <a:solidFill>
              <a:srgbClr val="EAF4F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3"/>
          <a:stretch>
            <a:fillRect/>
          </a:stretch>
        </p:blipFill>
        <p:spPr>
          <a:xfrm>
            <a:off x="-153989" y="368300"/>
            <a:ext cx="12068175" cy="6858000"/>
          </a:xfrm>
          <a:prstGeom prst="rect">
            <a:avLst/>
          </a:prstGeom>
        </p:spPr>
      </p:pic>
      <p:pic>
        <p:nvPicPr>
          <p:cNvPr id="6" name="Picture 5"/>
          <p:cNvPicPr>
            <a:picLocks noChangeAspect="1"/>
          </p:cNvPicPr>
          <p:nvPr/>
        </p:nvPicPr>
        <p:blipFill>
          <a:blip r:embed="rId4"/>
          <a:stretch>
            <a:fillRect/>
          </a:stretch>
        </p:blipFill>
        <p:spPr>
          <a:xfrm rot="16200000">
            <a:off x="-429871" y="2912137"/>
            <a:ext cx="2984500" cy="317500"/>
          </a:xfrm>
          <a:prstGeom prst="rect">
            <a:avLst/>
          </a:prstGeom>
        </p:spPr>
      </p:pic>
      <p:pic>
        <p:nvPicPr>
          <p:cNvPr id="10" name="Picture 9"/>
          <p:cNvPicPr>
            <a:picLocks noChangeAspect="1"/>
          </p:cNvPicPr>
          <p:nvPr/>
        </p:nvPicPr>
        <p:blipFill>
          <a:blip r:embed="rId4"/>
          <a:stretch>
            <a:fillRect/>
          </a:stretch>
        </p:blipFill>
        <p:spPr>
          <a:xfrm>
            <a:off x="5272429" y="6553200"/>
            <a:ext cx="2984500" cy="304800"/>
          </a:xfrm>
          <a:prstGeom prst="rect">
            <a:avLst/>
          </a:prstGeom>
        </p:spPr>
      </p:pic>
      <p:sp>
        <p:nvSpPr>
          <p:cNvPr id="11" name="Title 1"/>
          <p:cNvSpPr txBox="1">
            <a:spLocks/>
          </p:cNvSpPr>
          <p:nvPr/>
        </p:nvSpPr>
        <p:spPr>
          <a:xfrm>
            <a:off x="965200" y="11111"/>
            <a:ext cx="10515600" cy="1325563"/>
          </a:xfrm>
          <a:prstGeom prst="rect">
            <a:avLst/>
          </a:prstGeom>
          <a:no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solidFill>
                  <a:srgbClr val="084184"/>
                </a:solidFill>
                <a:latin typeface="C4 Text" charset="0"/>
                <a:ea typeface="C4 Text" charset="0"/>
                <a:cs typeface="C4 Text" charset="0"/>
              </a:rPr>
              <a:t>TV Ratings: “</a:t>
            </a:r>
            <a:r>
              <a:rPr lang="en-US" dirty="0" err="1" smtClean="0">
                <a:solidFill>
                  <a:srgbClr val="084184"/>
                </a:solidFill>
                <a:latin typeface="C4 Text" charset="0"/>
                <a:ea typeface="C4 Text" charset="0"/>
                <a:cs typeface="C4 Text" charset="0"/>
              </a:rPr>
              <a:t>Youngs</a:t>
            </a:r>
            <a:r>
              <a:rPr lang="en-US" dirty="0" smtClean="0">
                <a:solidFill>
                  <a:srgbClr val="084184"/>
                </a:solidFill>
                <a:latin typeface="C4 Text" charset="0"/>
                <a:ea typeface="C4 Text" charset="0"/>
                <a:cs typeface="C4 Text" charset="0"/>
              </a:rPr>
              <a:t>” Vs. “ABC1s”</a:t>
            </a:r>
            <a:endParaRPr lang="en-US" dirty="0">
              <a:solidFill>
                <a:srgbClr val="084184"/>
              </a:solidFill>
              <a:latin typeface="C4 Text" charset="0"/>
              <a:ea typeface="C4 Text" charset="0"/>
              <a:cs typeface="C4 Text" charset="0"/>
            </a:endParaRPr>
          </a:p>
        </p:txBody>
      </p:sp>
      <p:pic>
        <p:nvPicPr>
          <p:cNvPr id="12" name="Picture 11"/>
          <p:cNvPicPr>
            <a:picLocks noChangeAspect="1"/>
          </p:cNvPicPr>
          <p:nvPr/>
        </p:nvPicPr>
        <p:blipFill>
          <a:blip r:embed="rId5">
            <a:clrChange>
              <a:clrFrom>
                <a:srgbClr val="FFFFFF"/>
              </a:clrFrom>
              <a:clrTo>
                <a:srgbClr val="FFFFFF">
                  <a:alpha val="0"/>
                </a:srgbClr>
              </a:clrTo>
            </a:clrChange>
          </a:blip>
          <a:stretch>
            <a:fillRect/>
          </a:stretch>
        </p:blipFill>
        <p:spPr>
          <a:xfrm>
            <a:off x="10119360" y="5778500"/>
            <a:ext cx="2072640" cy="1079500"/>
          </a:xfrm>
          <a:prstGeom prst="rect">
            <a:avLst/>
          </a:prstGeom>
        </p:spPr>
      </p:pic>
    </p:spTree>
    <p:extLst>
      <p:ext uri="{BB962C8B-B14F-4D97-AF65-F5344CB8AC3E}">
        <p14:creationId xmlns:p14="http://schemas.microsoft.com/office/powerpoint/2010/main" val="113431169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141287"/>
            <a:ext cx="12192000" cy="811213"/>
          </a:xfrm>
          <a:prstGeom prst="rect">
            <a:avLst/>
          </a:prstGeom>
          <a:solidFill>
            <a:srgbClr val="EAF4FC"/>
          </a:solidFill>
          <a:ln>
            <a:solidFill>
              <a:srgbClr val="EAF4F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p:cNvSpPr txBox="1">
            <a:spLocks/>
          </p:cNvSpPr>
          <p:nvPr/>
        </p:nvSpPr>
        <p:spPr>
          <a:xfrm>
            <a:off x="945322" y="0"/>
            <a:ext cx="10515600" cy="1325563"/>
          </a:xfrm>
          <a:prstGeom prst="rect">
            <a:avLst/>
          </a:prstGeom>
          <a:no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solidFill>
                  <a:srgbClr val="084184"/>
                </a:solidFill>
                <a:latin typeface="C4 Text" charset="0"/>
                <a:ea typeface="C4 Text" charset="0"/>
                <a:cs typeface="C4 Text" charset="0"/>
              </a:rPr>
              <a:t>TV Ratings: Weekly Patterns in Time</a:t>
            </a:r>
            <a:endParaRPr lang="en-US" dirty="0">
              <a:solidFill>
                <a:srgbClr val="084184"/>
              </a:solidFill>
              <a:latin typeface="C4 Text" charset="0"/>
              <a:ea typeface="C4 Text" charset="0"/>
              <a:cs typeface="C4 Text" charset="0"/>
            </a:endParaRPr>
          </a:p>
        </p:txBody>
      </p:sp>
      <p:pic>
        <p:nvPicPr>
          <p:cNvPr id="3" name="Picture 2"/>
          <p:cNvPicPr>
            <a:picLocks noChangeAspect="1"/>
          </p:cNvPicPr>
          <p:nvPr/>
        </p:nvPicPr>
        <p:blipFill>
          <a:blip r:embed="rId3"/>
          <a:stretch>
            <a:fillRect/>
          </a:stretch>
        </p:blipFill>
        <p:spPr>
          <a:xfrm>
            <a:off x="1651000" y="1409700"/>
            <a:ext cx="8432800" cy="5448300"/>
          </a:xfrm>
          <a:prstGeom prst="rect">
            <a:avLst/>
          </a:prstGeom>
        </p:spPr>
      </p:pic>
      <p:pic>
        <p:nvPicPr>
          <p:cNvPr id="5" name="Picture 4"/>
          <p:cNvPicPr>
            <a:picLocks noChangeAspect="1"/>
          </p:cNvPicPr>
          <p:nvPr/>
        </p:nvPicPr>
        <p:blipFill>
          <a:blip r:embed="rId4">
            <a:clrChange>
              <a:clrFrom>
                <a:srgbClr val="FFFFFF"/>
              </a:clrFrom>
              <a:clrTo>
                <a:srgbClr val="FFFFFF">
                  <a:alpha val="0"/>
                </a:srgbClr>
              </a:clrTo>
            </a:clrChange>
          </a:blip>
          <a:stretch>
            <a:fillRect/>
          </a:stretch>
        </p:blipFill>
        <p:spPr>
          <a:xfrm>
            <a:off x="10119360" y="5778500"/>
            <a:ext cx="2072640" cy="1079500"/>
          </a:xfrm>
          <a:prstGeom prst="rect">
            <a:avLst/>
          </a:prstGeom>
        </p:spPr>
      </p:pic>
    </p:spTree>
    <p:extLst>
      <p:ext uri="{BB962C8B-B14F-4D97-AF65-F5344CB8AC3E}">
        <p14:creationId xmlns:p14="http://schemas.microsoft.com/office/powerpoint/2010/main" val="120987596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141287"/>
            <a:ext cx="12192000" cy="811213"/>
          </a:xfrm>
          <a:prstGeom prst="rect">
            <a:avLst/>
          </a:prstGeom>
          <a:solidFill>
            <a:srgbClr val="EAF4FC"/>
          </a:solidFill>
          <a:ln>
            <a:solidFill>
              <a:srgbClr val="EAF4F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p:cNvSpPr txBox="1">
            <a:spLocks/>
          </p:cNvSpPr>
          <p:nvPr/>
        </p:nvSpPr>
        <p:spPr>
          <a:xfrm>
            <a:off x="945322" y="0"/>
            <a:ext cx="10515600" cy="1325563"/>
          </a:xfrm>
          <a:prstGeom prst="rect">
            <a:avLst/>
          </a:prstGeom>
          <a:no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solidFill>
                  <a:srgbClr val="084184"/>
                </a:solidFill>
                <a:latin typeface="C4 Text" charset="0"/>
                <a:ea typeface="C4 Text" charset="0"/>
                <a:cs typeface="C4 Text" charset="0"/>
              </a:rPr>
              <a:t>TV Ratings: Yearly Patterns in Time</a:t>
            </a:r>
            <a:endParaRPr lang="en-US" dirty="0">
              <a:solidFill>
                <a:srgbClr val="084184"/>
              </a:solidFill>
              <a:latin typeface="C4 Text" charset="0"/>
              <a:ea typeface="C4 Text" charset="0"/>
              <a:cs typeface="C4 Text" charset="0"/>
            </a:endParaRPr>
          </a:p>
        </p:txBody>
      </p:sp>
      <p:pic>
        <p:nvPicPr>
          <p:cNvPr id="4" name="Picture 3"/>
          <p:cNvPicPr>
            <a:picLocks noChangeAspect="1"/>
          </p:cNvPicPr>
          <p:nvPr/>
        </p:nvPicPr>
        <p:blipFill>
          <a:blip r:embed="rId3"/>
          <a:stretch>
            <a:fillRect/>
          </a:stretch>
        </p:blipFill>
        <p:spPr>
          <a:xfrm>
            <a:off x="1931504" y="1093787"/>
            <a:ext cx="7772400" cy="5448300"/>
          </a:xfrm>
          <a:prstGeom prst="rect">
            <a:avLst/>
          </a:prstGeom>
        </p:spPr>
      </p:pic>
      <p:pic>
        <p:nvPicPr>
          <p:cNvPr id="13" name="Picture 12"/>
          <p:cNvPicPr>
            <a:picLocks noChangeAspect="1"/>
          </p:cNvPicPr>
          <p:nvPr/>
        </p:nvPicPr>
        <p:blipFill>
          <a:blip r:embed="rId4"/>
          <a:stretch>
            <a:fillRect/>
          </a:stretch>
        </p:blipFill>
        <p:spPr>
          <a:xfrm>
            <a:off x="8205304" y="1236663"/>
            <a:ext cx="850824" cy="909637"/>
          </a:xfrm>
          <a:prstGeom prst="rect">
            <a:avLst/>
          </a:prstGeom>
        </p:spPr>
      </p:pic>
      <p:pic>
        <p:nvPicPr>
          <p:cNvPr id="14" name="Picture 13"/>
          <p:cNvPicPr>
            <a:picLocks noChangeAspect="1"/>
          </p:cNvPicPr>
          <p:nvPr/>
        </p:nvPicPr>
        <p:blipFill>
          <a:blip r:embed="rId5"/>
          <a:stretch>
            <a:fillRect/>
          </a:stretch>
        </p:blipFill>
        <p:spPr>
          <a:xfrm>
            <a:off x="6928954" y="5308807"/>
            <a:ext cx="1276350" cy="721413"/>
          </a:xfrm>
          <a:prstGeom prst="rect">
            <a:avLst/>
          </a:prstGeom>
        </p:spPr>
      </p:pic>
      <p:pic>
        <p:nvPicPr>
          <p:cNvPr id="15" name="Picture 14"/>
          <p:cNvPicPr>
            <a:picLocks noChangeAspect="1"/>
          </p:cNvPicPr>
          <p:nvPr/>
        </p:nvPicPr>
        <p:blipFill>
          <a:blip r:embed="rId6"/>
          <a:stretch>
            <a:fillRect/>
          </a:stretch>
        </p:blipFill>
        <p:spPr>
          <a:xfrm rot="10800000" flipV="1">
            <a:off x="5817704" y="2589509"/>
            <a:ext cx="799745" cy="725192"/>
          </a:xfrm>
          <a:prstGeom prst="rect">
            <a:avLst/>
          </a:prstGeom>
        </p:spPr>
      </p:pic>
      <p:pic>
        <p:nvPicPr>
          <p:cNvPr id="16" name="Picture 15"/>
          <p:cNvPicPr>
            <a:picLocks noChangeAspect="1"/>
          </p:cNvPicPr>
          <p:nvPr/>
        </p:nvPicPr>
        <p:blipFill>
          <a:blip r:embed="rId7"/>
          <a:stretch>
            <a:fillRect/>
          </a:stretch>
        </p:blipFill>
        <p:spPr>
          <a:xfrm>
            <a:off x="2984500" y="1325563"/>
            <a:ext cx="812800" cy="812800"/>
          </a:xfrm>
          <a:prstGeom prst="rect">
            <a:avLst/>
          </a:prstGeom>
        </p:spPr>
      </p:pic>
      <p:pic>
        <p:nvPicPr>
          <p:cNvPr id="9" name="Picture 8"/>
          <p:cNvPicPr>
            <a:picLocks noChangeAspect="1"/>
          </p:cNvPicPr>
          <p:nvPr/>
        </p:nvPicPr>
        <p:blipFill>
          <a:blip r:embed="rId8">
            <a:clrChange>
              <a:clrFrom>
                <a:srgbClr val="FFFFFF"/>
              </a:clrFrom>
              <a:clrTo>
                <a:srgbClr val="FFFFFF">
                  <a:alpha val="0"/>
                </a:srgbClr>
              </a:clrTo>
            </a:clrChange>
          </a:blip>
          <a:stretch>
            <a:fillRect/>
          </a:stretch>
        </p:blipFill>
        <p:spPr>
          <a:xfrm>
            <a:off x="10119360" y="5778500"/>
            <a:ext cx="2072640" cy="1079500"/>
          </a:xfrm>
          <a:prstGeom prst="rect">
            <a:avLst/>
          </a:prstGeom>
        </p:spPr>
      </p:pic>
    </p:spTree>
    <p:extLst>
      <p:ext uri="{BB962C8B-B14F-4D97-AF65-F5344CB8AC3E}">
        <p14:creationId xmlns:p14="http://schemas.microsoft.com/office/powerpoint/2010/main" val="12422293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59277"/>
            <a:ext cx="12192000" cy="811213"/>
          </a:xfrm>
          <a:prstGeom prst="rect">
            <a:avLst/>
          </a:prstGeom>
          <a:solidFill>
            <a:srgbClr val="EAF4FC"/>
          </a:solidFill>
          <a:ln>
            <a:solidFill>
              <a:srgbClr val="EAF4F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965200" y="0"/>
            <a:ext cx="10515600" cy="1325563"/>
          </a:xfrm>
          <a:prstGeom prst="rect">
            <a:avLst/>
          </a:prstGeom>
          <a:no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solidFill>
                  <a:srgbClr val="084184"/>
                </a:solidFill>
                <a:latin typeface="C4 Text" charset="0"/>
                <a:ea typeface="C4 Text" charset="0"/>
                <a:cs typeface="C4 Text" charset="0"/>
              </a:rPr>
              <a:t>Modelling</a:t>
            </a:r>
            <a:endParaRPr lang="en-US" dirty="0">
              <a:solidFill>
                <a:srgbClr val="084184"/>
              </a:solidFill>
              <a:latin typeface="C4 Text" charset="0"/>
              <a:ea typeface="C4 Text" charset="0"/>
              <a:cs typeface="C4 Text" charset="0"/>
            </a:endParaRPr>
          </a:p>
        </p:txBody>
      </p:sp>
      <p:sp>
        <p:nvSpPr>
          <p:cNvPr id="6" name="Content Placeholder 2"/>
          <p:cNvSpPr>
            <a:spLocks noGrp="1"/>
          </p:cNvSpPr>
          <p:nvPr>
            <p:ph idx="1"/>
          </p:nvPr>
        </p:nvSpPr>
        <p:spPr>
          <a:xfrm>
            <a:off x="838200" y="1593850"/>
            <a:ext cx="10515600" cy="4870450"/>
          </a:xfrm>
        </p:spPr>
        <p:txBody>
          <a:bodyPr>
            <a:normAutofit/>
          </a:bodyPr>
          <a:lstStyle/>
          <a:p>
            <a:r>
              <a:rPr lang="en-US" sz="3600" dirty="0" smtClean="0">
                <a:solidFill>
                  <a:schemeClr val="accent1">
                    <a:lumMod val="75000"/>
                  </a:schemeClr>
                </a:solidFill>
              </a:rPr>
              <a:t>Clearly time covariates and past </a:t>
            </a:r>
            <a:r>
              <a:rPr lang="en-US" sz="3600" dirty="0" err="1" smtClean="0">
                <a:solidFill>
                  <a:schemeClr val="accent1">
                    <a:lumMod val="75000"/>
                  </a:schemeClr>
                </a:solidFill>
              </a:rPr>
              <a:t>programme</a:t>
            </a:r>
            <a:r>
              <a:rPr lang="en-US" sz="3600" dirty="0" smtClean="0">
                <a:solidFill>
                  <a:schemeClr val="accent1">
                    <a:lumMod val="75000"/>
                  </a:schemeClr>
                </a:solidFill>
              </a:rPr>
              <a:t> ratings are strongly predictive of the TVR.</a:t>
            </a:r>
            <a:br>
              <a:rPr lang="en-US" sz="3600" dirty="0" smtClean="0">
                <a:solidFill>
                  <a:schemeClr val="accent1">
                    <a:lumMod val="75000"/>
                  </a:schemeClr>
                </a:solidFill>
              </a:rPr>
            </a:br>
            <a:endParaRPr lang="en-US" sz="3600" dirty="0" smtClean="0">
              <a:solidFill>
                <a:schemeClr val="accent1">
                  <a:lumMod val="75000"/>
                </a:schemeClr>
              </a:solidFill>
            </a:endParaRPr>
          </a:p>
          <a:p>
            <a:r>
              <a:rPr lang="en-US" sz="3600" dirty="0" smtClean="0">
                <a:solidFill>
                  <a:schemeClr val="accent1">
                    <a:lumMod val="75000"/>
                  </a:schemeClr>
                </a:solidFill>
              </a:rPr>
              <a:t>We also have other predictors such as Genre and Repeat Status.</a:t>
            </a:r>
            <a:br>
              <a:rPr lang="en-US" sz="3600" dirty="0" smtClean="0">
                <a:solidFill>
                  <a:schemeClr val="accent1">
                    <a:lumMod val="75000"/>
                  </a:schemeClr>
                </a:solidFill>
              </a:rPr>
            </a:br>
            <a:endParaRPr lang="en-US" sz="3600" dirty="0" smtClean="0">
              <a:solidFill>
                <a:schemeClr val="accent1">
                  <a:lumMod val="75000"/>
                </a:schemeClr>
              </a:solidFill>
            </a:endParaRPr>
          </a:p>
          <a:p>
            <a:r>
              <a:rPr lang="en-US" sz="3600" dirty="0" smtClean="0">
                <a:solidFill>
                  <a:schemeClr val="accent1">
                    <a:lumMod val="75000"/>
                  </a:schemeClr>
                </a:solidFill>
              </a:rPr>
              <a:t>We must also be able to make good ‘cold start’ predictions for broadcasts of a new </a:t>
            </a:r>
            <a:r>
              <a:rPr lang="en-US" sz="3600" dirty="0" err="1" smtClean="0">
                <a:solidFill>
                  <a:schemeClr val="accent1">
                    <a:lumMod val="75000"/>
                  </a:schemeClr>
                </a:solidFill>
              </a:rPr>
              <a:t>programme</a:t>
            </a:r>
            <a:r>
              <a:rPr lang="en-US" sz="3600" dirty="0" smtClean="0">
                <a:solidFill>
                  <a:schemeClr val="accent1">
                    <a:lumMod val="75000"/>
                  </a:schemeClr>
                </a:solidFill>
              </a:rPr>
              <a:t>.</a:t>
            </a:r>
          </a:p>
        </p:txBody>
      </p:sp>
      <p:pic>
        <p:nvPicPr>
          <p:cNvPr id="7" name="Picture 6"/>
          <p:cNvPicPr>
            <a:picLocks noChangeAspect="1"/>
          </p:cNvPicPr>
          <p:nvPr/>
        </p:nvPicPr>
        <p:blipFill>
          <a:blip r:embed="rId3">
            <a:clrChange>
              <a:clrFrom>
                <a:srgbClr val="FFFFFF"/>
              </a:clrFrom>
              <a:clrTo>
                <a:srgbClr val="FFFFFF">
                  <a:alpha val="0"/>
                </a:srgbClr>
              </a:clrTo>
            </a:clrChange>
          </a:blip>
          <a:stretch>
            <a:fillRect/>
          </a:stretch>
        </p:blipFill>
        <p:spPr>
          <a:xfrm>
            <a:off x="10119360" y="5778500"/>
            <a:ext cx="2072640" cy="1079500"/>
          </a:xfrm>
          <a:prstGeom prst="rect">
            <a:avLst/>
          </a:prstGeom>
        </p:spPr>
      </p:pic>
    </p:spTree>
    <p:extLst>
      <p:ext uri="{BB962C8B-B14F-4D97-AF65-F5344CB8AC3E}">
        <p14:creationId xmlns:p14="http://schemas.microsoft.com/office/powerpoint/2010/main" val="105982299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26161</TotalTime>
  <Words>1357</Words>
  <Application>Microsoft Macintosh PowerPoint</Application>
  <PresentationFormat>Widescreen</PresentationFormat>
  <Paragraphs>212</Paragraphs>
  <Slides>44</Slides>
  <Notes>36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44</vt:i4>
      </vt:variant>
    </vt:vector>
  </HeadingPairs>
  <TitlesOfParts>
    <vt:vector size="49" baseType="lpstr">
      <vt:lpstr>C4 Text</vt:lpstr>
      <vt:lpstr>Calibri</vt:lpstr>
      <vt:lpstr>Mangal</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15.0037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209</cp:revision>
  <cp:lastPrinted>2018-04-28T12:50:13Z</cp:lastPrinted>
  <dcterms:created xsi:type="dcterms:W3CDTF">2018-04-08T13:19:19Z</dcterms:created>
  <dcterms:modified xsi:type="dcterms:W3CDTF">2018-04-29T21:09:17Z</dcterms:modified>
</cp:coreProperties>
</file>